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1"/>
  </p:notesMasterIdLst>
  <p:sldIdLst>
    <p:sldId id="256" r:id="rId2"/>
    <p:sldId id="299" r:id="rId3"/>
    <p:sldId id="394" r:id="rId4"/>
    <p:sldId id="302" r:id="rId5"/>
    <p:sldId id="440" r:id="rId6"/>
    <p:sldId id="441" r:id="rId7"/>
    <p:sldId id="446" r:id="rId8"/>
    <p:sldId id="402" r:id="rId9"/>
    <p:sldId id="442" r:id="rId10"/>
    <p:sldId id="476" r:id="rId11"/>
    <p:sldId id="477" r:id="rId12"/>
    <p:sldId id="478" r:id="rId13"/>
    <p:sldId id="479" r:id="rId14"/>
    <p:sldId id="455" r:id="rId15"/>
    <p:sldId id="480" r:id="rId16"/>
    <p:sldId id="481" r:id="rId17"/>
    <p:sldId id="460" r:id="rId18"/>
    <p:sldId id="346" r:id="rId19"/>
    <p:sldId id="461" r:id="rId20"/>
    <p:sldId id="482" r:id="rId21"/>
    <p:sldId id="303" r:id="rId22"/>
    <p:sldId id="447" r:id="rId23"/>
    <p:sldId id="448" r:id="rId24"/>
    <p:sldId id="449" r:id="rId25"/>
    <p:sldId id="451" r:id="rId26"/>
    <p:sldId id="399" r:id="rId27"/>
    <p:sldId id="419" r:id="rId28"/>
    <p:sldId id="421" r:id="rId29"/>
    <p:sldId id="400" r:id="rId30"/>
    <p:sldId id="422" r:id="rId31"/>
    <p:sldId id="470" r:id="rId32"/>
    <p:sldId id="473" r:id="rId33"/>
    <p:sldId id="474" r:id="rId34"/>
    <p:sldId id="424" r:id="rId35"/>
    <p:sldId id="425" r:id="rId36"/>
    <p:sldId id="471" r:id="rId37"/>
    <p:sldId id="452" r:id="rId38"/>
    <p:sldId id="426" r:id="rId39"/>
    <p:sldId id="472" r:id="rId40"/>
    <p:sldId id="427" r:id="rId41"/>
    <p:sldId id="428" r:id="rId42"/>
    <p:sldId id="429" r:id="rId43"/>
    <p:sldId id="430" r:id="rId44"/>
    <p:sldId id="431" r:id="rId45"/>
    <p:sldId id="260" r:id="rId46"/>
    <p:sldId id="433" r:id="rId47"/>
    <p:sldId id="434" r:id="rId48"/>
    <p:sldId id="378" r:id="rId49"/>
    <p:sldId id="458" r:id="rId50"/>
  </p:sldIdLst>
  <p:sldSz cx="9144000" cy="5143500" type="screen16x9"/>
  <p:notesSz cx="6858000" cy="9144000"/>
  <p:embeddedFontLst>
    <p:embeddedFont>
      <p:font typeface="Cambria Math" panose="02040503050406030204" pitchFamily="18" charset="0"/>
      <p:regular r:id="rId52"/>
    </p:embeddedFont>
    <p:embeddedFont>
      <p:font typeface="Catamaran" panose="020B0604020202020204" charset="0"/>
      <p:regular r:id="rId53"/>
      <p:bold r:id="rId54"/>
    </p:embeddedFont>
    <p:embeddedFont>
      <p:font typeface="Lexend Deca" panose="020B060402020202020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93" y="6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94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572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8929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032339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24113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440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622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671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28</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046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261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069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392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473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782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967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376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560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62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7700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464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470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438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488623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9944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8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8</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72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85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60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47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7CC7B-E977-4B9F-D3C5-CB4132EBA392}"/>
              </a:ext>
            </a:extLst>
          </p:cNvPr>
          <p:cNvSpPr>
            <a:spLocks noGrp="1"/>
          </p:cNvSpPr>
          <p:nvPr>
            <p:ph type="title"/>
          </p:nvPr>
        </p:nvSpPr>
        <p:spPr>
          <a:xfrm>
            <a:off x="628650" y="273844"/>
            <a:ext cx="7886700" cy="994172"/>
          </a:xfrm>
          <a:prstGeom prst="rect">
            <a:avLst/>
          </a:prstGeom>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279CEF0-C6FD-DEE0-6363-CBDBF285780E}"/>
              </a:ext>
            </a:extLst>
          </p:cNvPr>
          <p:cNvSpPr>
            <a:spLocks noGrp="1"/>
          </p:cNvSpPr>
          <p:nvPr>
            <p:ph idx="1"/>
          </p:nvPr>
        </p:nvSpPr>
        <p:spPr>
          <a:xfrm>
            <a:off x="628650" y="1369219"/>
            <a:ext cx="7886700" cy="3263504"/>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extLst>
      <p:ext uri="{BB962C8B-B14F-4D97-AF65-F5344CB8AC3E}">
        <p14:creationId xmlns:p14="http://schemas.microsoft.com/office/powerpoint/2010/main" val="411249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1" r:id="rId6"/>
    <p:sldLayoutId id="2147483672"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atedraunescodh.unam.mx/catedra/violencia/cuestionario-violencia-en-el-noviazgo.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Métodos cuantitavos I: </a:t>
            </a:r>
            <a:br>
              <a:rPr lang="en" dirty="0"/>
            </a:br>
            <a:r>
              <a:rPr lang="en" b="1" dirty="0"/>
              <a:t>Clase 9</a:t>
            </a:r>
            <a:endParaRPr b="1" dirty="0"/>
          </a:p>
        </p:txBody>
      </p:sp>
      <p:sp>
        <p:nvSpPr>
          <p:cNvPr id="182" name="Google Shape;182;p30"/>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Sebastián Muñoz Tapia</a:t>
            </a:r>
          </a:p>
          <a:p>
            <a:pPr marL="0" lvl="0" indent="0" algn="ctr" rtl="0">
              <a:spcBef>
                <a:spcPts val="0"/>
              </a:spcBef>
              <a:spcAft>
                <a:spcPts val="0"/>
              </a:spcAft>
              <a:buNone/>
            </a:pPr>
            <a:r>
              <a:rPr lang="es-CL" dirty="0"/>
              <a:t>M</a:t>
            </a:r>
            <a:r>
              <a:rPr lang="en" dirty="0"/>
              <a:t>ail: </a:t>
            </a:r>
            <a:r>
              <a:rPr lang="es-CL" dirty="0"/>
              <a:t>semunoz@uahurtado.cl</a:t>
            </a:r>
            <a:endParaRPr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Según contenido</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pic>
        <p:nvPicPr>
          <p:cNvPr id="2" name="Imagen 1">
            <a:extLst>
              <a:ext uri="{FF2B5EF4-FFF2-40B4-BE49-F238E27FC236}">
                <a16:creationId xmlns:a16="http://schemas.microsoft.com/office/drawing/2014/main" id="{C1E53932-B4AA-C80F-A122-0F2996A4D5F7}"/>
              </a:ext>
            </a:extLst>
          </p:cNvPr>
          <p:cNvPicPr>
            <a:picLocks noChangeAspect="1"/>
          </p:cNvPicPr>
          <p:nvPr/>
        </p:nvPicPr>
        <p:blipFill>
          <a:blip r:embed="rId3"/>
          <a:stretch>
            <a:fillRect/>
          </a:stretch>
        </p:blipFill>
        <p:spPr>
          <a:xfrm>
            <a:off x="1698977" y="1380692"/>
            <a:ext cx="5414904" cy="2665477"/>
          </a:xfrm>
          <a:prstGeom prst="rect">
            <a:avLst/>
          </a:prstGeom>
        </p:spPr>
      </p:pic>
      <p:sp>
        <p:nvSpPr>
          <p:cNvPr id="3" name="CuadroTexto 2">
            <a:extLst>
              <a:ext uri="{FF2B5EF4-FFF2-40B4-BE49-F238E27FC236}">
                <a16:creationId xmlns:a16="http://schemas.microsoft.com/office/drawing/2014/main" id="{A41825DE-CC68-DF0B-1461-32B8A5646DE7}"/>
              </a:ext>
            </a:extLst>
          </p:cNvPr>
          <p:cNvSpPr txBox="1"/>
          <p:nvPr/>
        </p:nvSpPr>
        <p:spPr>
          <a:xfrm>
            <a:off x="75259" y="2182517"/>
            <a:ext cx="1727200" cy="1061829"/>
          </a:xfrm>
          <a:prstGeom prst="rect">
            <a:avLst/>
          </a:prstGeom>
          <a:noFill/>
        </p:spPr>
        <p:txBody>
          <a:bodyPr wrap="square" rtlCol="0">
            <a:spAutoFit/>
          </a:bodyPr>
          <a:lstStyle/>
          <a:p>
            <a:r>
              <a:rPr lang="es-ES" sz="1050" dirty="0">
                <a:latin typeface="Lexend Deca" panose="020B0604020202020204" charset="0"/>
              </a:rPr>
              <a:t>¿Las categorías garantizan exhaustividad? ¿Incluye todas o la gran mayoría de las alternativas posibles?</a:t>
            </a:r>
          </a:p>
        </p:txBody>
      </p:sp>
      <p:sp>
        <p:nvSpPr>
          <p:cNvPr id="5" name="CuadroTexto 4">
            <a:extLst>
              <a:ext uri="{FF2B5EF4-FFF2-40B4-BE49-F238E27FC236}">
                <a16:creationId xmlns:a16="http://schemas.microsoft.com/office/drawing/2014/main" id="{CB7B83B2-0C07-2003-8DB5-F27D3BA676A4}"/>
              </a:ext>
            </a:extLst>
          </p:cNvPr>
          <p:cNvSpPr txBox="1"/>
          <p:nvPr/>
        </p:nvSpPr>
        <p:spPr>
          <a:xfrm>
            <a:off x="7113881" y="2182517"/>
            <a:ext cx="1727200" cy="1223412"/>
          </a:xfrm>
          <a:prstGeom prst="rect">
            <a:avLst/>
          </a:prstGeom>
          <a:noFill/>
        </p:spPr>
        <p:txBody>
          <a:bodyPr wrap="square" rtlCol="0">
            <a:spAutoFit/>
          </a:bodyPr>
          <a:lstStyle/>
          <a:p>
            <a:r>
              <a:rPr lang="es-ES" sz="1050" dirty="0">
                <a:latin typeface="Lexend Deca" panose="020B0604020202020204" charset="0"/>
              </a:rPr>
              <a:t>¿Su pregunta genera variación, pues no es tan obvia? ¿La formulación y las alternativas no llevan a que todos/as contesten lo “más deseable”?</a:t>
            </a:r>
          </a:p>
        </p:txBody>
      </p:sp>
      <p:sp>
        <p:nvSpPr>
          <p:cNvPr id="6" name="CuadroTexto 5">
            <a:extLst>
              <a:ext uri="{FF2B5EF4-FFF2-40B4-BE49-F238E27FC236}">
                <a16:creationId xmlns:a16="http://schemas.microsoft.com/office/drawing/2014/main" id="{BFE8030D-17F3-7861-3761-62A35250A9CE}"/>
              </a:ext>
            </a:extLst>
          </p:cNvPr>
          <p:cNvSpPr txBox="1"/>
          <p:nvPr/>
        </p:nvSpPr>
        <p:spPr>
          <a:xfrm>
            <a:off x="3667230" y="4002857"/>
            <a:ext cx="1727200" cy="900246"/>
          </a:xfrm>
          <a:prstGeom prst="rect">
            <a:avLst/>
          </a:prstGeom>
          <a:noFill/>
        </p:spPr>
        <p:txBody>
          <a:bodyPr wrap="square" rtlCol="0">
            <a:spAutoFit/>
          </a:bodyPr>
          <a:lstStyle/>
          <a:p>
            <a:r>
              <a:rPr lang="es-ES" sz="1050" dirty="0">
                <a:latin typeface="Lexend Deca" panose="020B0604020202020204" charset="0"/>
              </a:rPr>
              <a:t>¿Su pregunta y alternativas permiten discriminar quien sabe y quien no sabe algo en particular?</a:t>
            </a:r>
          </a:p>
        </p:txBody>
      </p:sp>
    </p:spTree>
    <p:extLst>
      <p:ext uri="{BB962C8B-B14F-4D97-AF65-F5344CB8AC3E}">
        <p14:creationId xmlns:p14="http://schemas.microsoft.com/office/powerpoint/2010/main" val="82848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Según tipo de respuesta</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3" name="CuadroTexto 2">
            <a:extLst>
              <a:ext uri="{FF2B5EF4-FFF2-40B4-BE49-F238E27FC236}">
                <a16:creationId xmlns:a16="http://schemas.microsoft.com/office/drawing/2014/main" id="{A41825DE-CC68-DF0B-1461-32B8A5646DE7}"/>
              </a:ext>
            </a:extLst>
          </p:cNvPr>
          <p:cNvSpPr txBox="1"/>
          <p:nvPr/>
        </p:nvSpPr>
        <p:spPr>
          <a:xfrm>
            <a:off x="75259" y="2182517"/>
            <a:ext cx="1727200" cy="738664"/>
          </a:xfrm>
          <a:prstGeom prst="rect">
            <a:avLst/>
          </a:prstGeom>
          <a:noFill/>
        </p:spPr>
        <p:txBody>
          <a:bodyPr wrap="square" rtlCol="0">
            <a:spAutoFit/>
          </a:bodyPr>
          <a:lstStyle/>
          <a:p>
            <a:r>
              <a:rPr lang="es-ES" sz="1050" dirty="0">
                <a:latin typeface="Lexend Deca" panose="020B0604020202020204" charset="0"/>
              </a:rPr>
              <a:t>¿Tengo posibilidad de “cerrar” las alternativas? ¿Tengo muchas de este tipo?</a:t>
            </a:r>
          </a:p>
        </p:txBody>
      </p:sp>
      <p:sp>
        <p:nvSpPr>
          <p:cNvPr id="5" name="CuadroTexto 4">
            <a:extLst>
              <a:ext uri="{FF2B5EF4-FFF2-40B4-BE49-F238E27FC236}">
                <a16:creationId xmlns:a16="http://schemas.microsoft.com/office/drawing/2014/main" id="{CB7B83B2-0C07-2003-8DB5-F27D3BA676A4}"/>
              </a:ext>
            </a:extLst>
          </p:cNvPr>
          <p:cNvSpPr txBox="1"/>
          <p:nvPr/>
        </p:nvSpPr>
        <p:spPr>
          <a:xfrm>
            <a:off x="6477941" y="2152413"/>
            <a:ext cx="1778000" cy="577081"/>
          </a:xfrm>
          <a:prstGeom prst="rect">
            <a:avLst/>
          </a:prstGeom>
          <a:noFill/>
        </p:spPr>
        <p:txBody>
          <a:bodyPr wrap="square" rtlCol="0">
            <a:spAutoFit/>
          </a:bodyPr>
          <a:lstStyle/>
          <a:p>
            <a:r>
              <a:rPr lang="es-ES" sz="1050" dirty="0">
                <a:latin typeface="Lexend Deca" panose="020B0604020202020204" charset="0"/>
              </a:rPr>
              <a:t>¿Incluye una jerarquía? ¿Analizaré todas las menciones?</a:t>
            </a:r>
          </a:p>
        </p:txBody>
      </p:sp>
      <p:sp>
        <p:nvSpPr>
          <p:cNvPr id="6" name="CuadroTexto 5">
            <a:extLst>
              <a:ext uri="{FF2B5EF4-FFF2-40B4-BE49-F238E27FC236}">
                <a16:creationId xmlns:a16="http://schemas.microsoft.com/office/drawing/2014/main" id="{BFE8030D-17F3-7861-3761-62A35250A9CE}"/>
              </a:ext>
            </a:extLst>
          </p:cNvPr>
          <p:cNvSpPr txBox="1"/>
          <p:nvPr/>
        </p:nvSpPr>
        <p:spPr>
          <a:xfrm>
            <a:off x="3415112" y="4226733"/>
            <a:ext cx="1727200" cy="738664"/>
          </a:xfrm>
          <a:prstGeom prst="rect">
            <a:avLst/>
          </a:prstGeom>
          <a:noFill/>
        </p:spPr>
        <p:txBody>
          <a:bodyPr wrap="square" rtlCol="0">
            <a:spAutoFit/>
          </a:bodyPr>
          <a:lstStyle/>
          <a:p>
            <a:r>
              <a:rPr lang="es-ES" sz="1050" dirty="0">
                <a:latin typeface="Lexend Deca" panose="020B0604020202020204" charset="0"/>
              </a:rPr>
              <a:t>¿Las alternativas son excluyentes entre sí? ¿Una categoría no incluye a otras?</a:t>
            </a:r>
          </a:p>
        </p:txBody>
      </p:sp>
      <p:pic>
        <p:nvPicPr>
          <p:cNvPr id="4" name="Imagen 3">
            <a:extLst>
              <a:ext uri="{FF2B5EF4-FFF2-40B4-BE49-F238E27FC236}">
                <a16:creationId xmlns:a16="http://schemas.microsoft.com/office/drawing/2014/main" id="{22ED6572-3DEC-BD1D-BFF5-D453FFC05CD7}"/>
              </a:ext>
            </a:extLst>
          </p:cNvPr>
          <p:cNvPicPr>
            <a:picLocks noChangeAspect="1"/>
          </p:cNvPicPr>
          <p:nvPr/>
        </p:nvPicPr>
        <p:blipFill>
          <a:blip r:embed="rId3"/>
          <a:stretch>
            <a:fillRect/>
          </a:stretch>
        </p:blipFill>
        <p:spPr>
          <a:xfrm>
            <a:off x="1802459" y="1420707"/>
            <a:ext cx="4640400" cy="2809323"/>
          </a:xfrm>
          <a:prstGeom prst="rect">
            <a:avLst/>
          </a:prstGeom>
        </p:spPr>
      </p:pic>
    </p:spTree>
    <p:extLst>
      <p:ext uri="{BB962C8B-B14F-4D97-AF65-F5344CB8AC3E}">
        <p14:creationId xmlns:p14="http://schemas.microsoft.com/office/powerpoint/2010/main" val="2573220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Según tipo de respuesta</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3" name="CuadroTexto 2">
            <a:extLst>
              <a:ext uri="{FF2B5EF4-FFF2-40B4-BE49-F238E27FC236}">
                <a16:creationId xmlns:a16="http://schemas.microsoft.com/office/drawing/2014/main" id="{A41825DE-CC68-DF0B-1461-32B8A5646DE7}"/>
              </a:ext>
            </a:extLst>
          </p:cNvPr>
          <p:cNvSpPr txBox="1"/>
          <p:nvPr/>
        </p:nvSpPr>
        <p:spPr>
          <a:xfrm>
            <a:off x="75259" y="2182517"/>
            <a:ext cx="1727200" cy="577081"/>
          </a:xfrm>
          <a:prstGeom prst="rect">
            <a:avLst/>
          </a:prstGeom>
          <a:noFill/>
        </p:spPr>
        <p:txBody>
          <a:bodyPr wrap="square" rtlCol="0">
            <a:spAutoFit/>
          </a:bodyPr>
          <a:lstStyle/>
          <a:p>
            <a:r>
              <a:rPr lang="es-ES" sz="1050" dirty="0">
                <a:latin typeface="Lexend Deca" panose="020B0604020202020204" charset="0"/>
              </a:rPr>
              <a:t>¿El fraseo cuida evitar la deseabilidad social de alguna alternativa?</a:t>
            </a:r>
          </a:p>
        </p:txBody>
      </p:sp>
      <p:sp>
        <p:nvSpPr>
          <p:cNvPr id="5" name="CuadroTexto 4">
            <a:extLst>
              <a:ext uri="{FF2B5EF4-FFF2-40B4-BE49-F238E27FC236}">
                <a16:creationId xmlns:a16="http://schemas.microsoft.com/office/drawing/2014/main" id="{CB7B83B2-0C07-2003-8DB5-F27D3BA676A4}"/>
              </a:ext>
            </a:extLst>
          </p:cNvPr>
          <p:cNvSpPr txBox="1"/>
          <p:nvPr/>
        </p:nvSpPr>
        <p:spPr>
          <a:xfrm>
            <a:off x="6955838" y="2094487"/>
            <a:ext cx="1778000" cy="415498"/>
          </a:xfrm>
          <a:prstGeom prst="rect">
            <a:avLst/>
          </a:prstGeom>
          <a:noFill/>
        </p:spPr>
        <p:txBody>
          <a:bodyPr wrap="square" rtlCol="0">
            <a:spAutoFit/>
          </a:bodyPr>
          <a:lstStyle/>
          <a:p>
            <a:r>
              <a:rPr lang="es-ES" sz="1050" dirty="0">
                <a:latin typeface="Lexend Deca" panose="020B0604020202020204" charset="0"/>
              </a:rPr>
              <a:t>¿El encuestado comprende la escala?</a:t>
            </a:r>
          </a:p>
        </p:txBody>
      </p:sp>
      <p:sp>
        <p:nvSpPr>
          <p:cNvPr id="6" name="CuadroTexto 5">
            <a:extLst>
              <a:ext uri="{FF2B5EF4-FFF2-40B4-BE49-F238E27FC236}">
                <a16:creationId xmlns:a16="http://schemas.microsoft.com/office/drawing/2014/main" id="{BFE8030D-17F3-7861-3761-62A35250A9CE}"/>
              </a:ext>
            </a:extLst>
          </p:cNvPr>
          <p:cNvSpPr txBox="1"/>
          <p:nvPr/>
        </p:nvSpPr>
        <p:spPr>
          <a:xfrm>
            <a:off x="3185571" y="3862745"/>
            <a:ext cx="1123021" cy="1223412"/>
          </a:xfrm>
          <a:prstGeom prst="rect">
            <a:avLst/>
          </a:prstGeom>
          <a:noFill/>
        </p:spPr>
        <p:txBody>
          <a:bodyPr wrap="square" rtlCol="0">
            <a:spAutoFit/>
          </a:bodyPr>
          <a:lstStyle/>
          <a:p>
            <a:r>
              <a:rPr lang="es-ES" sz="1050" dirty="0">
                <a:latin typeface="Lexend Deca" panose="020B0604020202020204" charset="0"/>
              </a:rPr>
              <a:t>¿Son exhaustivas las alternativas? Cuidado con muchas alternativas…</a:t>
            </a:r>
          </a:p>
        </p:txBody>
      </p:sp>
      <p:pic>
        <p:nvPicPr>
          <p:cNvPr id="2" name="Imagen 1">
            <a:extLst>
              <a:ext uri="{FF2B5EF4-FFF2-40B4-BE49-F238E27FC236}">
                <a16:creationId xmlns:a16="http://schemas.microsoft.com/office/drawing/2014/main" id="{B6FC402D-9B08-B92D-4C47-72C38EF3BC68}"/>
              </a:ext>
            </a:extLst>
          </p:cNvPr>
          <p:cNvPicPr>
            <a:picLocks noChangeAspect="1"/>
          </p:cNvPicPr>
          <p:nvPr/>
        </p:nvPicPr>
        <p:blipFill>
          <a:blip r:embed="rId3"/>
          <a:stretch>
            <a:fillRect/>
          </a:stretch>
        </p:blipFill>
        <p:spPr>
          <a:xfrm>
            <a:off x="1890585" y="1291123"/>
            <a:ext cx="4977126" cy="2561253"/>
          </a:xfrm>
          <a:prstGeom prst="rect">
            <a:avLst/>
          </a:prstGeom>
        </p:spPr>
      </p:pic>
      <p:sp>
        <p:nvSpPr>
          <p:cNvPr id="7" name="CuadroTexto 6">
            <a:extLst>
              <a:ext uri="{FF2B5EF4-FFF2-40B4-BE49-F238E27FC236}">
                <a16:creationId xmlns:a16="http://schemas.microsoft.com/office/drawing/2014/main" id="{FC5AE54E-BF8D-C3E8-6BF2-9A6466F422CA}"/>
              </a:ext>
            </a:extLst>
          </p:cNvPr>
          <p:cNvSpPr txBox="1"/>
          <p:nvPr/>
        </p:nvSpPr>
        <p:spPr>
          <a:xfrm>
            <a:off x="4530830" y="3852376"/>
            <a:ext cx="1123021" cy="1223412"/>
          </a:xfrm>
          <a:prstGeom prst="rect">
            <a:avLst/>
          </a:prstGeom>
          <a:noFill/>
        </p:spPr>
        <p:txBody>
          <a:bodyPr wrap="square" rtlCol="0">
            <a:spAutoFit/>
          </a:bodyPr>
          <a:lstStyle/>
          <a:p>
            <a:r>
              <a:rPr lang="es-ES" sz="1050" dirty="0">
                <a:latin typeface="Lexend Deca" panose="020B0604020202020204" charset="0"/>
              </a:rPr>
              <a:t>¿Las alternativas tienen un orden lógico? ¿Usamos o no alternativa intermedia?</a:t>
            </a:r>
          </a:p>
        </p:txBody>
      </p:sp>
    </p:spTree>
    <p:extLst>
      <p:ext uri="{BB962C8B-B14F-4D97-AF65-F5344CB8AC3E}">
        <p14:creationId xmlns:p14="http://schemas.microsoft.com/office/powerpoint/2010/main" val="241543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Fraseo </a:t>
            </a:r>
            <a:r>
              <a:rPr lang="en" dirty="0"/>
              <a:t>de preguntas</a:t>
            </a:r>
            <a:endParaRPr b="1"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970318"/>
          </a:xfrm>
          <a:prstGeom prst="rect">
            <a:avLst/>
          </a:prstGeom>
          <a:noFill/>
        </p:spPr>
        <p:txBody>
          <a:bodyPr wrap="square" rtlCol="0">
            <a:spAutoFit/>
          </a:bodyPr>
          <a:lstStyle/>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 Recomendaciones para frasear preguntas:</a:t>
            </a:r>
          </a:p>
          <a:p>
            <a:pPr marL="285750" indent="-285750">
              <a:buFont typeface="Arial" panose="020B0604020202020204" pitchFamily="34" charset="0"/>
              <a:buChar char="•"/>
            </a:pPr>
            <a:endParaRPr lang="es-ES" sz="1800"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Conocer bien a la </a:t>
            </a:r>
            <a:r>
              <a:rPr lang="es-ES" sz="1800" b="1" dirty="0">
                <a:latin typeface="Catamaran" panose="020B0604020202020204" charset="0"/>
                <a:cs typeface="Catamaran" panose="020B0604020202020204" charset="0"/>
              </a:rPr>
              <a:t>población de estudio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Poner especial atención al </a:t>
            </a:r>
            <a:r>
              <a:rPr lang="es-ES" sz="1800" b="1" dirty="0">
                <a:latin typeface="Catamaran" panose="020B0604020202020204" charset="0"/>
                <a:cs typeface="Catamaran" panose="020B0604020202020204" charset="0"/>
              </a:rPr>
              <a:t>lenguaje de los sujetos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Revisar </a:t>
            </a:r>
            <a:r>
              <a:rPr lang="es-ES" sz="1800" b="1" dirty="0">
                <a:latin typeface="Catamaran" panose="020B0604020202020204" charset="0"/>
                <a:cs typeface="Catamaran" panose="020B0604020202020204" charset="0"/>
              </a:rPr>
              <a:t>preguntas existentes </a:t>
            </a:r>
            <a:r>
              <a:rPr lang="es-ES" sz="1800" dirty="0">
                <a:latin typeface="Catamaran" panose="020B0604020202020204" charset="0"/>
                <a:cs typeface="Catamaran" panose="020B0604020202020204" charset="0"/>
              </a:rPr>
              <a:t>(¿cómo se ha medido esto antes?)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Contemplar el error, crear </a:t>
            </a:r>
            <a:r>
              <a:rPr lang="es-ES" sz="1800" b="1" dirty="0">
                <a:latin typeface="Catamaran" panose="020B0604020202020204" charset="0"/>
                <a:cs typeface="Catamaran" panose="020B0604020202020204" charset="0"/>
              </a:rPr>
              <a:t>más de una pregunta por tópico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Cuidar la </a:t>
            </a:r>
            <a:r>
              <a:rPr lang="es-ES" sz="1800" b="1" dirty="0">
                <a:latin typeface="Catamaran" panose="020B0604020202020204" charset="0"/>
                <a:cs typeface="Catamaran" panose="020B0604020202020204" charset="0"/>
              </a:rPr>
              <a:t>deseabilidad social </a:t>
            </a:r>
            <a:r>
              <a:rPr lang="es-ES" sz="1800" dirty="0">
                <a:latin typeface="Catamaran" panose="020B0604020202020204" charset="0"/>
                <a:cs typeface="Catamaran" panose="020B0604020202020204" charset="0"/>
              </a:rPr>
              <a:t>de las alternativas (poner un ‘costo’ si son muy deseables, volverlas menos directas usando un yo generalizado - ej.: la gente como uno-, o ayudando a la legitimidad de opciones difíciles “hay personas que…”)</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Evitar la </a:t>
            </a:r>
            <a:r>
              <a:rPr lang="es-ES" sz="1800" b="1" dirty="0">
                <a:latin typeface="Catamaran" panose="020B0604020202020204" charset="0"/>
                <a:cs typeface="Catamaran" panose="020B0604020202020204" charset="0"/>
              </a:rPr>
              <a:t>cristalización</a:t>
            </a:r>
            <a:r>
              <a:rPr lang="es-ES" sz="1800" dirty="0">
                <a:latin typeface="Catamaran" panose="020B0604020202020204" charset="0"/>
                <a:cs typeface="Catamaran" panose="020B0604020202020204" charset="0"/>
              </a:rPr>
              <a:t> de opiniones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Buscar alternativas </a:t>
            </a:r>
            <a:r>
              <a:rPr lang="es-ES" sz="1800" b="1" dirty="0">
                <a:latin typeface="Catamaran" panose="020B0604020202020204" charset="0"/>
                <a:cs typeface="Catamaran" panose="020B0604020202020204" charset="0"/>
              </a:rPr>
              <a:t>polares pero no extremas </a:t>
            </a:r>
            <a:r>
              <a:rPr lang="es-ES" sz="1800" dirty="0">
                <a:latin typeface="Catamaran" panose="020B0604020202020204" charset="0"/>
                <a:cs typeface="Catamaran" panose="020B0604020202020204" charset="0"/>
              </a:rPr>
              <a:t>(en formatos dicotómicos)</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350937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528180-050F-C81A-6D75-DB07BB38A3D4}"/>
              </a:ext>
            </a:extLst>
          </p:cNvPr>
          <p:cNvSpPr txBox="1"/>
          <p:nvPr/>
        </p:nvSpPr>
        <p:spPr>
          <a:xfrm>
            <a:off x="280988" y="285630"/>
            <a:ext cx="8382000" cy="4832092"/>
          </a:xfrm>
          <a:prstGeom prst="rect">
            <a:avLst/>
          </a:prstGeom>
          <a:noFill/>
        </p:spPr>
        <p:txBody>
          <a:bodyPr wrap="square">
            <a:spAutoFit/>
          </a:bodyPr>
          <a:lstStyle/>
          <a:p>
            <a:r>
              <a:rPr lang="es-ES" sz="2800" b="1" dirty="0">
                <a:latin typeface="Catamaran" panose="020B0604020202020204" charset="0"/>
                <a:cs typeface="Catamaran" panose="020B0604020202020204" charset="0"/>
              </a:rPr>
              <a:t>Cristalización: </a:t>
            </a:r>
          </a:p>
          <a:p>
            <a:endParaRPr lang="es-ES" sz="2800" b="1" dirty="0">
              <a:latin typeface="Catamaran" panose="020B0604020202020204" charset="0"/>
              <a:cs typeface="Catamaran" panose="020B0604020202020204" charset="0"/>
            </a:endParaRPr>
          </a:p>
          <a:p>
            <a:r>
              <a:rPr lang="es-ES" sz="2800" dirty="0">
                <a:latin typeface="Catamaran" panose="020B0604020202020204" charset="0"/>
                <a:cs typeface="Catamaran" panose="020B0604020202020204" charset="0"/>
              </a:rPr>
              <a:t>Frente a algunos temas las personas encuestadas no tienen realmente una opinión. Quizás incluso nunca se habían planteado el tema.</a:t>
            </a:r>
          </a:p>
          <a:p>
            <a:r>
              <a:rPr lang="es-ES" sz="2800" dirty="0">
                <a:latin typeface="Catamaran" panose="020B0604020202020204" charset="0"/>
                <a:cs typeface="Catamaran" panose="020B0604020202020204" charset="0"/>
              </a:rPr>
              <a:t>No obstante, si se les pregunta sobre ello, las personas mayoritariamente construirán una respuesta.</a:t>
            </a:r>
          </a:p>
          <a:p>
            <a:endParaRPr lang="es-ES" sz="2800" dirty="0">
              <a:latin typeface="Catamaran" panose="020B0604020202020204" charset="0"/>
              <a:cs typeface="Catamaran" panose="020B0604020202020204" charset="0"/>
            </a:endParaRPr>
          </a:p>
          <a:p>
            <a:pPr marL="457200" indent="-457200">
              <a:buFont typeface="Wingdings" panose="05000000000000000000" pitchFamily="2" charset="2"/>
              <a:buChar char="à"/>
            </a:pPr>
            <a:r>
              <a:rPr lang="es-ES" sz="2800" dirty="0">
                <a:latin typeface="Catamaran" panose="020B0604020202020204" charset="0"/>
                <a:cs typeface="Catamaran" panose="020B0604020202020204" charset="0"/>
                <a:sym typeface="Wingdings" panose="05000000000000000000" pitchFamily="2" charset="2"/>
              </a:rPr>
              <a:t>Crear una opinión donde no la hay:</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satisfacción sexual con la pareja</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incertidumbre ante la muerte propia</a:t>
            </a:r>
            <a:endParaRPr lang="es-CL" sz="2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114968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Orden y longitud </a:t>
            </a:r>
            <a:r>
              <a:rPr lang="en" sz="3600" dirty="0"/>
              <a:t>del cuestionario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785652"/>
          </a:xfrm>
          <a:prstGeom prst="rect">
            <a:avLst/>
          </a:prstGeom>
          <a:noFill/>
        </p:spPr>
        <p:txBody>
          <a:bodyPr wrap="square" rtlCol="0">
            <a:spAutoFit/>
          </a:bodyPr>
          <a:lstStyle/>
          <a:p>
            <a:r>
              <a:rPr lang="es-ES" sz="2000" b="1" dirty="0">
                <a:latin typeface="Catamaran" panose="020B0604020202020204" charset="0"/>
                <a:cs typeface="Catamaran" panose="020B0604020202020204" charset="0"/>
              </a:rPr>
              <a:t>➢ Presentación del cuestionario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Indicar el para qué, la institución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Aclarar condiciones. Cuidar temas éticos (confidencialidad)</a:t>
            </a:r>
          </a:p>
          <a:p>
            <a:endParaRPr lang="es-ES" sz="2000" b="1" dirty="0">
              <a:latin typeface="Catamaran" panose="020B0604020202020204" charset="0"/>
              <a:cs typeface="Catamaran" panose="020B0604020202020204" charset="0"/>
            </a:endParaRPr>
          </a:p>
          <a:p>
            <a:r>
              <a:rPr lang="es-ES" sz="2000" b="1" dirty="0">
                <a:latin typeface="Catamaran" panose="020B0604020202020204" charset="0"/>
                <a:cs typeface="Catamaran" panose="020B0604020202020204" charset="0"/>
              </a:rPr>
              <a:t>➢ Lógica de orden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Lógica del embudo (de lo más simple a lo más complejo)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Tematizar ítems (agrupar por tema): Inicio Bloque datos sociodemográficos</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Evitar el ‘response set’ (variar formatos de respuesta)</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Cuidar el ‘efecto de halo’ (evitar que una pregunta condicione a las otras)</a:t>
            </a:r>
            <a:endParaRPr lang="es-CL" sz="20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754300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2" name="CuadroTexto 1">
            <a:extLst>
              <a:ext uri="{FF2B5EF4-FFF2-40B4-BE49-F238E27FC236}">
                <a16:creationId xmlns:a16="http://schemas.microsoft.com/office/drawing/2014/main" id="{66634EC2-759E-5D64-49E2-41CBC7FE1D2F}"/>
              </a:ext>
            </a:extLst>
          </p:cNvPr>
          <p:cNvSpPr txBox="1"/>
          <p:nvPr/>
        </p:nvSpPr>
        <p:spPr>
          <a:xfrm>
            <a:off x="1059440" y="1074996"/>
            <a:ext cx="6525491" cy="3785652"/>
          </a:xfrm>
          <a:prstGeom prst="rect">
            <a:avLst/>
          </a:prstGeom>
          <a:noFill/>
        </p:spPr>
        <p:txBody>
          <a:bodyPr wrap="square" rtlCol="0">
            <a:spAutoFit/>
          </a:bodyPr>
          <a:lstStyle/>
          <a:p>
            <a:r>
              <a:rPr lang="es-ES" sz="2400" b="1" dirty="0">
                <a:latin typeface="Catamaran" panose="020B0604020202020204" charset="0"/>
                <a:cs typeface="Catamaran" panose="020B0604020202020204" charset="0"/>
              </a:rPr>
              <a:t>➢ Cierre</a:t>
            </a:r>
          </a:p>
          <a:p>
            <a:r>
              <a:rPr lang="es-ES" sz="2400" dirty="0">
                <a:latin typeface="Catamaran" panose="020B0604020202020204" charset="0"/>
                <a:cs typeface="Catamaran" panose="020B0604020202020204" charset="0"/>
              </a:rPr>
              <a:t>• Momento de preguntas complejas</a:t>
            </a:r>
          </a:p>
          <a:p>
            <a:r>
              <a:rPr lang="es-ES" sz="2400" dirty="0">
                <a:latin typeface="Catamaran" panose="020B0604020202020204" charset="0"/>
                <a:cs typeface="Catamaran" panose="020B0604020202020204" charset="0"/>
              </a:rPr>
              <a:t>• Cuidado con ser amenazantes (intromisión) </a:t>
            </a:r>
          </a:p>
          <a:p>
            <a:r>
              <a:rPr lang="es-ES" sz="2400" dirty="0">
                <a:latin typeface="Catamaran" panose="020B0604020202020204" charset="0"/>
                <a:cs typeface="Catamaran" panose="020B0604020202020204" charset="0"/>
              </a:rPr>
              <a:t>• Siempre agradecer</a:t>
            </a:r>
          </a:p>
          <a:p>
            <a:endParaRPr lang="es-ES" sz="2400" dirty="0">
              <a:latin typeface="Catamaran" panose="020B0604020202020204" charset="0"/>
              <a:cs typeface="Catamaran" panose="020B0604020202020204" charset="0"/>
            </a:endParaRPr>
          </a:p>
          <a:p>
            <a:r>
              <a:rPr lang="es-ES" sz="2400" b="1" dirty="0">
                <a:latin typeface="Catamaran" panose="020B0604020202020204" charset="0"/>
                <a:cs typeface="Catamaran" panose="020B0604020202020204" charset="0"/>
              </a:rPr>
              <a:t>➢ Longitud</a:t>
            </a:r>
          </a:p>
          <a:p>
            <a:r>
              <a:rPr lang="es-ES" sz="2400" dirty="0">
                <a:latin typeface="Catamaran" panose="020B0604020202020204" charset="0"/>
                <a:cs typeface="Catamaran" panose="020B0604020202020204" charset="0"/>
              </a:rPr>
              <a:t>• Siempre menos es mejor (30 min. máximo)</a:t>
            </a:r>
          </a:p>
          <a:p>
            <a:r>
              <a:rPr lang="es-ES" sz="2400" dirty="0">
                <a:latin typeface="Catamaran" panose="020B0604020202020204" charset="0"/>
                <a:cs typeface="Catamaran" panose="020B0604020202020204" charset="0"/>
              </a:rPr>
              <a:t>• Considerar el cansancio de los sujetos</a:t>
            </a:r>
          </a:p>
          <a:p>
            <a:r>
              <a:rPr lang="es-ES" sz="2400" dirty="0">
                <a:latin typeface="Catamaran" panose="020B0604020202020204" charset="0"/>
                <a:cs typeface="Catamaran" panose="020B0604020202020204" charset="0"/>
              </a:rPr>
              <a:t>• La longitud depende del formato (</a:t>
            </a:r>
            <a:r>
              <a:rPr lang="es-ES" sz="2400" dirty="0" err="1">
                <a:latin typeface="Catamaran" panose="020B0604020202020204" charset="0"/>
                <a:cs typeface="Catamaran" panose="020B0604020202020204" charset="0"/>
              </a:rPr>
              <a:t>ej</a:t>
            </a:r>
            <a:r>
              <a:rPr lang="es-ES" sz="2400" dirty="0">
                <a:latin typeface="Catamaran" panose="020B0604020202020204" charset="0"/>
                <a:cs typeface="Catamaran" panose="020B0604020202020204" charset="0"/>
              </a:rPr>
              <a:t>: formato telefónico exige más brevedad)</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050512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89939" y="1160721"/>
            <a:ext cx="7364119" cy="3600986"/>
          </a:xfrm>
          <a:prstGeom prst="rect">
            <a:avLst/>
          </a:prstGeom>
          <a:noFill/>
        </p:spPr>
        <p:txBody>
          <a:bodyPr wrap="square" rtlCol="0">
            <a:spAutoFit/>
          </a:bodyPr>
          <a:lstStyle/>
          <a:p>
            <a:r>
              <a:rPr lang="es-ES" sz="1200" b="1" dirty="0"/>
              <a:t>PARTE I</a:t>
            </a:r>
            <a:endParaRPr lang="es-ES" sz="1200" dirty="0"/>
          </a:p>
          <a:p>
            <a:r>
              <a:rPr lang="es-ES" sz="1200" b="1" dirty="0"/>
              <a:t>Introducción (15)</a:t>
            </a:r>
          </a:p>
          <a:p>
            <a:r>
              <a:rPr lang="es-ES" sz="1200" dirty="0"/>
              <a:t>•Los/as investigadores/as pueden resumir de forma correcta la formulación, los objetivos, los principales antecedentes, la metodología y las hipótesis del trabajo (10) </a:t>
            </a:r>
          </a:p>
          <a:p>
            <a:r>
              <a:rPr lang="es-ES" sz="1200" dirty="0"/>
              <a:t>•Esto se realiza mediante una escritura que provoca interés y es clara (5)</a:t>
            </a:r>
          </a:p>
          <a:p>
            <a:endParaRPr lang="es-ES" sz="1200" dirty="0"/>
          </a:p>
          <a:p>
            <a:r>
              <a:rPr lang="es-ES" sz="1200" b="1" dirty="0"/>
              <a:t>Formulación (20)</a:t>
            </a:r>
          </a:p>
          <a:p>
            <a:r>
              <a:rPr lang="es-ES" sz="1200" dirty="0"/>
              <a:t>•Los/as investigadores/as y desarrollan correctamente su problema (10) y pregunta de investigación (10)</a:t>
            </a:r>
          </a:p>
          <a:p>
            <a:r>
              <a:rPr lang="es-ES" sz="1200" dirty="0"/>
              <a:t>•Esta última es razonable, perspicaz, creativa y plausible de ser realizada de forma cuantitativa</a:t>
            </a:r>
          </a:p>
          <a:p>
            <a:endParaRPr lang="es-ES" sz="1200" dirty="0"/>
          </a:p>
          <a:p>
            <a:r>
              <a:rPr lang="es-ES" sz="1200" b="1" dirty="0"/>
              <a:t>Objetivos y relevancia (15)</a:t>
            </a:r>
          </a:p>
          <a:p>
            <a:r>
              <a:rPr lang="es-ES" sz="1200" dirty="0"/>
              <a:t>•Los objetivos están bien redactados y se vinculan a la pregunta (10)</a:t>
            </a:r>
          </a:p>
          <a:p>
            <a:r>
              <a:rPr lang="es-ES" sz="1200" dirty="0"/>
              <a:t>•La investigación se justifica de forma correcta y permite entender su relevancia (5)</a:t>
            </a:r>
          </a:p>
          <a:p>
            <a:endParaRPr lang="es-ES" sz="1200" dirty="0"/>
          </a:p>
          <a:p>
            <a:r>
              <a:rPr lang="es-ES" sz="1200" b="1" dirty="0"/>
              <a:t>Antecedentes e Hipótesis de trabajo (30)</a:t>
            </a:r>
          </a:p>
          <a:p>
            <a:r>
              <a:rPr lang="es-ES" sz="1200" dirty="0"/>
              <a:t>•Los/as investigadores/as identifican por lo menos 4 ideas relevantes en la bibliografía (10 puntos). </a:t>
            </a:r>
          </a:p>
          <a:p>
            <a:r>
              <a:rPr lang="es-ES" sz="1200" dirty="0"/>
              <a:t>•Definen de forma correcta los principales conceptos a indagar (10). </a:t>
            </a:r>
          </a:p>
          <a:p>
            <a:r>
              <a:rPr lang="es-ES" sz="1200" dirty="0"/>
              <a:t>•La formulación de la hipótesis es correcta según los antecedentes y la pregunta (10)</a:t>
            </a:r>
          </a:p>
          <a:p>
            <a:endParaRPr lang="es-ES" sz="1200" dirty="0"/>
          </a:p>
        </p:txBody>
      </p:sp>
      <p:sp>
        <p:nvSpPr>
          <p:cNvPr id="3" name="Google Shape;229;p34">
            <a:extLst>
              <a:ext uri="{FF2B5EF4-FFF2-40B4-BE49-F238E27FC236}">
                <a16:creationId xmlns:a16="http://schemas.microsoft.com/office/drawing/2014/main" id="{17EBAB4D-8EA2-8B6C-A627-0D97E1459D76}"/>
              </a:ext>
            </a:extLst>
          </p:cNvPr>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Fraseo </a:t>
            </a:r>
            <a:r>
              <a:rPr lang="en" dirty="0"/>
              <a:t>de preguntas</a:t>
            </a:r>
            <a:endParaRPr b="1" dirty="0"/>
          </a:p>
        </p:txBody>
      </p:sp>
    </p:spTree>
    <p:extLst>
      <p:ext uri="{BB962C8B-B14F-4D97-AF65-F5344CB8AC3E}">
        <p14:creationId xmlns:p14="http://schemas.microsoft.com/office/powerpoint/2010/main" val="2868536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73007" y="669807"/>
            <a:ext cx="7364119" cy="2862322"/>
          </a:xfrm>
          <a:prstGeom prst="rect">
            <a:avLst/>
          </a:prstGeom>
          <a:noFill/>
        </p:spPr>
        <p:txBody>
          <a:bodyPr wrap="square" rtlCol="0">
            <a:spAutoFit/>
          </a:bodyPr>
          <a:lstStyle/>
          <a:p>
            <a:r>
              <a:rPr lang="es-ES" sz="1200" b="1" dirty="0"/>
              <a:t>PARTE II</a:t>
            </a:r>
            <a:endParaRPr lang="es-ES" sz="1200" dirty="0"/>
          </a:p>
          <a:p>
            <a:r>
              <a:rPr lang="es-ES" sz="1200" b="1" dirty="0"/>
              <a:t>Metodología (10)</a:t>
            </a:r>
          </a:p>
          <a:p>
            <a:r>
              <a:rPr lang="es-ES" sz="1200" dirty="0"/>
              <a:t>•Define bien: a) estrategia metodológica (2,5 puntos); b) tipo de investigación por objetivos (2,5), temporalidad (2,5) y grado de experimentación (2,5)</a:t>
            </a:r>
          </a:p>
          <a:p>
            <a:endParaRPr lang="es-ES" sz="1200" dirty="0"/>
          </a:p>
          <a:p>
            <a:endParaRPr lang="es-ES" sz="1200" dirty="0"/>
          </a:p>
          <a:p>
            <a:r>
              <a:rPr lang="es-ES" sz="1200" b="1" dirty="0"/>
              <a:t>Operacionalización (40):</a:t>
            </a:r>
          </a:p>
          <a:p>
            <a:r>
              <a:rPr lang="es-ES" sz="1200" dirty="0"/>
              <a:t>•Es coherente el esquema de la operacionalización. Va distinguiendo dimensiones y subdimensiones como componentes del concepto general y estas refieren a la bibliografía seleccionada: 10 </a:t>
            </a:r>
          </a:p>
          <a:p>
            <a:r>
              <a:rPr lang="es-ES" sz="1200" dirty="0"/>
              <a:t>•Es correcta la/s definición/es del/os concepto/s general/es: 10 </a:t>
            </a:r>
          </a:p>
          <a:p>
            <a:r>
              <a:rPr lang="es-ES" sz="1200" dirty="0"/>
              <a:t>•Es correcta la/s definición/es del/os las dimensiones y subdimensiones: 10 </a:t>
            </a:r>
          </a:p>
          <a:p>
            <a:r>
              <a:rPr lang="es-ES" sz="1200" dirty="0"/>
              <a:t>•Están bien definidos los indicadores y permiten construir preguntas concretas. Se relacionan lógicamente al concepto general: 10 </a:t>
            </a:r>
          </a:p>
          <a:p>
            <a:endParaRPr lang="es-ES" sz="1200" dirty="0"/>
          </a:p>
          <a:p>
            <a:endParaRPr lang="es-ES" sz="1200" dirty="0"/>
          </a:p>
        </p:txBody>
      </p:sp>
    </p:spTree>
    <p:extLst>
      <p:ext uri="{BB962C8B-B14F-4D97-AF65-F5344CB8AC3E}">
        <p14:creationId xmlns:p14="http://schemas.microsoft.com/office/powerpoint/2010/main" val="2981538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73007" y="669807"/>
            <a:ext cx="7364119" cy="3416320"/>
          </a:xfrm>
          <a:prstGeom prst="rect">
            <a:avLst/>
          </a:prstGeom>
          <a:noFill/>
        </p:spPr>
        <p:txBody>
          <a:bodyPr wrap="square" rtlCol="0">
            <a:spAutoFit/>
          </a:bodyPr>
          <a:lstStyle/>
          <a:p>
            <a:r>
              <a:rPr lang="es-ES" sz="1200" b="1" dirty="0"/>
              <a:t>PARTE III</a:t>
            </a:r>
            <a:endParaRPr lang="es-ES" sz="1200" dirty="0"/>
          </a:p>
          <a:p>
            <a:r>
              <a:rPr lang="es-ES" sz="1200" b="1" dirty="0"/>
              <a:t>Cuestionario (40)</a:t>
            </a:r>
          </a:p>
          <a:p>
            <a:r>
              <a:rPr lang="es-ES" sz="1200" dirty="0"/>
              <a:t>•Formulación de preguntas sociodemográficas: 5 </a:t>
            </a:r>
          </a:p>
          <a:p>
            <a:r>
              <a:rPr lang="es-ES" sz="1200" dirty="0"/>
              <a:t>•Alternativas de preguntas sociodemográficas: 5 </a:t>
            </a:r>
          </a:p>
          <a:p>
            <a:r>
              <a:rPr lang="es-ES" sz="1200" dirty="0"/>
              <a:t>•Por cada pregunta de tema de investigación (30) [15 preguntas en total]</a:t>
            </a:r>
          </a:p>
          <a:p>
            <a:r>
              <a:rPr lang="es-ES" sz="1200" dirty="0"/>
              <a:t>	Refiere correctamente a la operacionalización: 0,5 </a:t>
            </a:r>
          </a:p>
          <a:p>
            <a:r>
              <a:rPr lang="es-ES" sz="1200" dirty="0"/>
              <a:t>	Formulación de pregunta: 1 </a:t>
            </a:r>
          </a:p>
          <a:p>
            <a:r>
              <a:rPr lang="es-ES" sz="1200" dirty="0"/>
              <a:t>	Alternativas de pregunta: 0,5 </a:t>
            </a:r>
          </a:p>
          <a:p>
            <a:endParaRPr lang="es-ES" sz="1200" dirty="0"/>
          </a:p>
          <a:p>
            <a:endParaRPr lang="es-ES" sz="1200" dirty="0"/>
          </a:p>
          <a:p>
            <a:r>
              <a:rPr lang="es-ES" sz="1200" b="1" dirty="0"/>
              <a:t>Uso de fuentes (bibliografía) (15) </a:t>
            </a:r>
          </a:p>
          <a:p>
            <a:r>
              <a:rPr lang="es-ES" sz="1200" dirty="0"/>
              <a:t>•Los/as investigadores/as identifican correctamente las fuentes (2,5) </a:t>
            </a:r>
          </a:p>
          <a:p>
            <a:r>
              <a:rPr lang="es-ES" sz="1200" dirty="0"/>
              <a:t>•Estas son adecuadas para el problema de investigación y permiten orientar el trabajo (2,5). </a:t>
            </a:r>
          </a:p>
          <a:p>
            <a:r>
              <a:rPr lang="es-ES" sz="1200" dirty="0">
                <a:solidFill>
                  <a:srgbClr val="FF0000"/>
                </a:solidFill>
              </a:rPr>
              <a:t>*Deberán incluir dos fichas por cada persona del grupo correctamente realizadas y adjuntarlas al final del trabajo (10 puntos)</a:t>
            </a:r>
          </a:p>
          <a:p>
            <a:endParaRPr lang="es-ES" sz="1200" dirty="0"/>
          </a:p>
          <a:p>
            <a:endParaRPr lang="es-ES" sz="1200" dirty="0"/>
          </a:p>
          <a:p>
            <a:endParaRPr lang="es-ES" sz="1200" dirty="0"/>
          </a:p>
        </p:txBody>
      </p:sp>
    </p:spTree>
    <p:extLst>
      <p:ext uri="{BB962C8B-B14F-4D97-AF65-F5344CB8AC3E}">
        <p14:creationId xmlns:p14="http://schemas.microsoft.com/office/powerpoint/2010/main" val="97052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13658" y="253317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Sintesis sesión anterior</a:t>
            </a:r>
            <a:endParaRPr sz="2000" dirty="0"/>
          </a:p>
        </p:txBody>
      </p:sp>
      <p:sp>
        <p:nvSpPr>
          <p:cNvPr id="201" name="Google Shape;201;p32"/>
          <p:cNvSpPr txBox="1">
            <a:spLocks noGrp="1"/>
          </p:cNvSpPr>
          <p:nvPr>
            <p:ph type="title" idx="3"/>
          </p:nvPr>
        </p:nvSpPr>
        <p:spPr>
          <a:xfrm>
            <a:off x="4782987" y="2344299"/>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600" dirty="0"/>
              <a:t>Proceso de </a:t>
            </a:r>
            <a:r>
              <a:rPr lang="es-ES" sz="1600" b="1" dirty="0"/>
              <a:t>Construcción de Índices</a:t>
            </a:r>
            <a:endParaRPr sz="1600" b="1" dirty="0"/>
          </a:p>
        </p:txBody>
      </p:sp>
      <p:sp>
        <p:nvSpPr>
          <p:cNvPr id="203" name="Google Shape;203;p32"/>
          <p:cNvSpPr txBox="1">
            <a:spLocks noGrp="1"/>
          </p:cNvSpPr>
          <p:nvPr>
            <p:ph type="title" idx="6"/>
          </p:nvPr>
        </p:nvSpPr>
        <p:spPr>
          <a:xfrm>
            <a:off x="1486932"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b="1" dirty="0"/>
              <a:t>Licitaciones </a:t>
            </a:r>
            <a:r>
              <a:rPr lang="es-ES" sz="2000" dirty="0"/>
              <a:t>y </a:t>
            </a:r>
            <a:r>
              <a:rPr lang="es-ES" sz="2000" b="1" dirty="0"/>
              <a:t>Consultorías</a:t>
            </a:r>
            <a:endParaRPr sz="2000" b="1" dirty="0"/>
          </a:p>
        </p:txBody>
      </p:sp>
      <p:sp>
        <p:nvSpPr>
          <p:cNvPr id="205" name="Google Shape;205;p32"/>
          <p:cNvSpPr txBox="1">
            <a:spLocks noGrp="1"/>
          </p:cNvSpPr>
          <p:nvPr>
            <p:ph type="title" idx="9"/>
          </p:nvPr>
        </p:nvSpPr>
        <p:spPr>
          <a:xfrm>
            <a:off x="4729198"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Ejercicio </a:t>
            </a:r>
            <a:r>
              <a:rPr lang="en" sz="2000" b="1" dirty="0"/>
              <a:t>en clase y casa</a:t>
            </a:r>
            <a:endParaRPr sz="2000" b="1"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 que </a:t>
            </a:r>
            <a:r>
              <a:rPr lang="en" b="1" dirty="0"/>
              <a:t>veremos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74FD1-9A1C-0C12-A8FB-29FF6A26EFFB}"/>
              </a:ext>
            </a:extLst>
          </p:cNvPr>
          <p:cNvSpPr>
            <a:spLocks noGrp="1"/>
          </p:cNvSpPr>
          <p:nvPr>
            <p:ph type="title"/>
          </p:nvPr>
        </p:nvSpPr>
        <p:spPr/>
        <p:txBody>
          <a:bodyPr/>
          <a:lstStyle/>
          <a:p>
            <a:r>
              <a:rPr lang="es-ES" dirty="0"/>
              <a:t>Lo que queda</a:t>
            </a:r>
          </a:p>
        </p:txBody>
      </p:sp>
      <p:sp>
        <p:nvSpPr>
          <p:cNvPr id="5" name="CuadroTexto 4">
            <a:extLst>
              <a:ext uri="{FF2B5EF4-FFF2-40B4-BE49-F238E27FC236}">
                <a16:creationId xmlns:a16="http://schemas.microsoft.com/office/drawing/2014/main" id="{DF0DBCF0-B9EC-A5A7-5E56-82BD31C2AB64}"/>
              </a:ext>
            </a:extLst>
          </p:cNvPr>
          <p:cNvSpPr txBox="1"/>
          <p:nvPr/>
        </p:nvSpPr>
        <p:spPr>
          <a:xfrm>
            <a:off x="1783644" y="2738876"/>
            <a:ext cx="5887156" cy="523220"/>
          </a:xfrm>
          <a:prstGeom prst="rect">
            <a:avLst/>
          </a:prstGeom>
          <a:noFill/>
        </p:spPr>
        <p:txBody>
          <a:bodyPr wrap="square">
            <a:spAutoFit/>
          </a:bodyPr>
          <a:lstStyle/>
          <a:p>
            <a:r>
              <a:rPr lang="es-ES" dirty="0"/>
              <a:t>https://docs.google.com/spreadsheets/d/1zBUMH98qO25tHSWfKVzr9Hxc3JOhj_hXAKpcQEm27Jw/edit#gid=0</a:t>
            </a:r>
          </a:p>
        </p:txBody>
      </p:sp>
    </p:spTree>
    <p:extLst>
      <p:ext uri="{BB962C8B-B14F-4D97-AF65-F5344CB8AC3E}">
        <p14:creationId xmlns:p14="http://schemas.microsoft.com/office/powerpoint/2010/main" val="224225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45563" y="2623589"/>
            <a:ext cx="6452874" cy="696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dirty="0"/>
              <a:t>La construcción de </a:t>
            </a:r>
            <a:r>
              <a:rPr lang="es-CL" sz="3600" b="1" dirty="0"/>
              <a:t>Índices </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cxnSp>
        <p:nvCxnSpPr>
          <p:cNvPr id="224" name="Google Shape;224;p33"/>
          <p:cNvCxnSpPr/>
          <p:nvPr/>
        </p:nvCxnSpPr>
        <p:spPr>
          <a:xfrm>
            <a:off x="5894190" y="3242665"/>
            <a:ext cx="110670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2.0 Ejemplo de Índice de Violencia</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4422162" y="1472911"/>
            <a:ext cx="3596127" cy="2983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buFont typeface="Arial" panose="020B0604020202020204" pitchFamily="34" charset="0"/>
              <a:buChar char="•"/>
            </a:pPr>
            <a:endParaRPr lang="es-ES" sz="1800" dirty="0">
              <a:hlinkClick r:id="rId3"/>
            </a:endParaRPr>
          </a:p>
          <a:p>
            <a:pPr marL="342900" indent="-342900" algn="l">
              <a:buFont typeface="Arial" panose="020B0604020202020204" pitchFamily="34" charset="0"/>
              <a:buChar char="•"/>
            </a:pPr>
            <a:r>
              <a:rPr lang="es-ES" sz="1800" dirty="0">
                <a:hlinkClick r:id="rId3"/>
              </a:rPr>
              <a:t>Más que decir: </a:t>
            </a:r>
          </a:p>
          <a:p>
            <a:pPr marL="800100" lvl="1" indent="-342900" algn="l">
              <a:buFont typeface="Arial" panose="020B0604020202020204" pitchFamily="34" charset="0"/>
              <a:buChar char="•"/>
            </a:pPr>
            <a:r>
              <a:rPr lang="es-ES" sz="1600" dirty="0">
                <a:hlinkClick r:id="rId3"/>
              </a:rPr>
              <a:t>¿Su pareja es violenta?</a:t>
            </a:r>
          </a:p>
          <a:p>
            <a:pPr marL="342900" indent="-342900" algn="l">
              <a:buFont typeface="Arial" panose="020B0604020202020204" pitchFamily="34" charset="0"/>
              <a:buChar char="•"/>
            </a:pPr>
            <a:endParaRPr lang="es-ES" sz="1800" dirty="0">
              <a:hlinkClick r:id="rId3"/>
            </a:endParaRPr>
          </a:p>
          <a:p>
            <a:pPr marL="342900" indent="-342900" algn="l">
              <a:buFont typeface="Arial" panose="020B0604020202020204" pitchFamily="34" charset="0"/>
              <a:buChar char="•"/>
            </a:pPr>
            <a:r>
              <a:rPr lang="es-ES" sz="1800" dirty="0">
                <a:hlinkClick r:id="rId3"/>
              </a:rPr>
              <a:t>https://catedraunescodh.unam.mx/catedra/violencia/cuestionario-violencia-en-el-noviazgo.html</a:t>
            </a:r>
            <a:endParaRPr lang="es-ES" sz="1800" dirty="0"/>
          </a:p>
          <a:p>
            <a:pPr marL="342900" indent="-342900" algn="l">
              <a:buFont typeface="Arial" panose="020B0604020202020204" pitchFamily="34" charset="0"/>
              <a:buChar char="•"/>
            </a:pPr>
            <a:endParaRPr lang="es-ES" sz="1800" dirty="0"/>
          </a:p>
        </p:txBody>
      </p:sp>
      <p:pic>
        <p:nvPicPr>
          <p:cNvPr id="5" name="Imagen 4">
            <a:extLst>
              <a:ext uri="{FF2B5EF4-FFF2-40B4-BE49-F238E27FC236}">
                <a16:creationId xmlns:a16="http://schemas.microsoft.com/office/drawing/2014/main" id="{2FE3714C-B339-2EC3-F685-54F6129B7156}"/>
              </a:ext>
            </a:extLst>
          </p:cNvPr>
          <p:cNvPicPr>
            <a:picLocks noChangeAspect="1"/>
          </p:cNvPicPr>
          <p:nvPr/>
        </p:nvPicPr>
        <p:blipFill rotWithShape="1">
          <a:blip r:embed="rId4"/>
          <a:srcRect l="31923" t="11205" r="17663" b="10183"/>
          <a:stretch/>
        </p:blipFill>
        <p:spPr>
          <a:xfrm>
            <a:off x="122944" y="1208169"/>
            <a:ext cx="3792071" cy="3942061"/>
          </a:xfrm>
          <a:prstGeom prst="rect">
            <a:avLst/>
          </a:prstGeom>
        </p:spPr>
      </p:pic>
    </p:spTree>
    <p:extLst>
      <p:ext uri="{BB962C8B-B14F-4D97-AF65-F5344CB8AC3E}">
        <p14:creationId xmlns:p14="http://schemas.microsoft.com/office/powerpoint/2010/main" val="1893422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6466279-C184-0DDF-D36F-903EFF995A5E}"/>
              </a:ext>
            </a:extLst>
          </p:cNvPr>
          <p:cNvPicPr>
            <a:picLocks noChangeAspect="1"/>
          </p:cNvPicPr>
          <p:nvPr/>
        </p:nvPicPr>
        <p:blipFill rotWithShape="1">
          <a:blip r:embed="rId2"/>
          <a:srcRect l="32747" t="43623" r="20774" b="31178"/>
          <a:stretch/>
        </p:blipFill>
        <p:spPr>
          <a:xfrm>
            <a:off x="0" y="1319231"/>
            <a:ext cx="7314004" cy="2643592"/>
          </a:xfrm>
          <a:prstGeom prst="rect">
            <a:avLst/>
          </a:prstGeom>
        </p:spPr>
      </p:pic>
      <p:sp>
        <p:nvSpPr>
          <p:cNvPr id="6" name="Google Shape;230;p34">
            <a:extLst>
              <a:ext uri="{FF2B5EF4-FFF2-40B4-BE49-F238E27FC236}">
                <a16:creationId xmlns:a16="http://schemas.microsoft.com/office/drawing/2014/main" id="{B2C174EC-7DF7-6F34-3EBC-1D592D8DF48D}"/>
              </a:ext>
            </a:extLst>
          </p:cNvPr>
          <p:cNvSpPr txBox="1">
            <a:spLocks/>
          </p:cNvSpPr>
          <p:nvPr/>
        </p:nvSpPr>
        <p:spPr>
          <a:xfrm>
            <a:off x="7337778" y="1659467"/>
            <a:ext cx="1859536" cy="2643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buFont typeface="Arial" panose="020B0604020202020204" pitchFamily="34" charset="0"/>
              <a:buChar char="•"/>
            </a:pPr>
            <a:r>
              <a:rPr lang="es-ES" sz="1800" dirty="0"/>
              <a:t>En este caso ¿Cómo se calculan los puntajes?</a:t>
            </a:r>
          </a:p>
          <a:p>
            <a:pPr marL="342900" indent="-342900" algn="l">
              <a:buFont typeface="Arial" panose="020B0604020202020204" pitchFamily="34" charset="0"/>
              <a:buChar char="•"/>
            </a:pPr>
            <a:r>
              <a:rPr lang="es-ES" sz="1800" dirty="0"/>
              <a:t>Hay alguna pregunta que pesa más que otra.</a:t>
            </a:r>
          </a:p>
        </p:txBody>
      </p:sp>
    </p:spTree>
    <p:extLst>
      <p:ext uri="{BB962C8B-B14F-4D97-AF65-F5344CB8AC3E}">
        <p14:creationId xmlns:p14="http://schemas.microsoft.com/office/powerpoint/2010/main" val="371321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6802BCE-ADD6-FBBC-E9A4-1C52A398275E}"/>
              </a:ext>
            </a:extLst>
          </p:cNvPr>
          <p:cNvSpPr>
            <a:spLocks noGrp="1"/>
          </p:cNvSpPr>
          <p:nvPr>
            <p:ph type="subTitle" idx="1"/>
          </p:nvPr>
        </p:nvSpPr>
        <p:spPr>
          <a:xfrm>
            <a:off x="5804552" y="82617"/>
            <a:ext cx="3166352" cy="4933413"/>
          </a:xfrm>
        </p:spPr>
        <p:txBody>
          <a:bodyPr/>
          <a:lstStyle/>
          <a:p>
            <a:r>
              <a:rPr lang="es-ES" sz="1300" b="1" dirty="0"/>
              <a:t>¿Cómo se obtiene?</a:t>
            </a:r>
          </a:p>
          <a:p>
            <a:endParaRPr lang="es-ES" sz="1300" dirty="0"/>
          </a:p>
          <a:p>
            <a:r>
              <a:rPr lang="es-ES" sz="1300" dirty="0"/>
              <a:t>Todos los meses encuestadores del INE se encargan de registrar el precio de los productos que consumen los hogares, visitando almacenes de barrio, ferias, supermercados, grandes tiendas, etc. Además, se visitan hogares particulares para consultar valores pagados por arriendo o servicio doméstico.</a:t>
            </a:r>
          </a:p>
          <a:p>
            <a:endParaRPr lang="es-ES" sz="1300" dirty="0"/>
          </a:p>
          <a:p>
            <a:r>
              <a:rPr lang="es-ES" sz="1300" dirty="0"/>
              <a:t>Los productos medidos componen la canasta de bienes y servicios, que está compuesta por </a:t>
            </a:r>
            <a:r>
              <a:rPr lang="es-ES" sz="1300" b="1" dirty="0"/>
              <a:t>321 productos</a:t>
            </a:r>
            <a:r>
              <a:rPr lang="es-ES" sz="1300" dirty="0"/>
              <a:t>, desde elementos básicos como pan y arroz, hasta productos o servicios de recreación, como una entrada al cine o un televisor. Es de notar que estos productos son los más consumidos por las familias chilenas.</a:t>
            </a:r>
            <a:endParaRPr lang="es-CL" sz="1300" dirty="0"/>
          </a:p>
        </p:txBody>
      </p:sp>
      <p:pic>
        <p:nvPicPr>
          <p:cNvPr id="5" name="Imagen 4">
            <a:extLst>
              <a:ext uri="{FF2B5EF4-FFF2-40B4-BE49-F238E27FC236}">
                <a16:creationId xmlns:a16="http://schemas.microsoft.com/office/drawing/2014/main" id="{4A07AB6A-6133-FFBB-D588-96D80686F3E0}"/>
              </a:ext>
            </a:extLst>
          </p:cNvPr>
          <p:cNvPicPr>
            <a:picLocks noChangeAspect="1"/>
          </p:cNvPicPr>
          <p:nvPr/>
        </p:nvPicPr>
        <p:blipFill rotWithShape="1">
          <a:blip r:embed="rId2"/>
          <a:srcRect l="29223" t="10754" r="14264" b="13379"/>
          <a:stretch/>
        </p:blipFill>
        <p:spPr>
          <a:xfrm>
            <a:off x="-1" y="-1"/>
            <a:ext cx="5777161" cy="5170311"/>
          </a:xfrm>
          <a:prstGeom prst="rect">
            <a:avLst/>
          </a:prstGeom>
        </p:spPr>
      </p:pic>
    </p:spTree>
    <p:extLst>
      <p:ext uri="{BB962C8B-B14F-4D97-AF65-F5344CB8AC3E}">
        <p14:creationId xmlns:p14="http://schemas.microsoft.com/office/powerpoint/2010/main" val="2348570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D2088-F421-DA88-11C5-1A395A604E27}"/>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94450920-AD43-E78F-FF6B-A4C37CDE69A4}"/>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BD5B0395-4672-B43E-13D1-80B53C714E27}"/>
              </a:ext>
            </a:extLst>
          </p:cNvPr>
          <p:cNvPicPr>
            <a:picLocks noChangeAspect="1"/>
          </p:cNvPicPr>
          <p:nvPr/>
        </p:nvPicPr>
        <p:blipFill rotWithShape="1">
          <a:blip r:embed="rId2"/>
          <a:srcRect l="4494" t="18144" r="32051" b="7307"/>
          <a:stretch/>
        </p:blipFill>
        <p:spPr>
          <a:xfrm>
            <a:off x="1580443" y="0"/>
            <a:ext cx="6509267" cy="5098344"/>
          </a:xfrm>
          <a:prstGeom prst="rect">
            <a:avLst/>
          </a:prstGeom>
        </p:spPr>
      </p:pic>
    </p:spTree>
    <p:extLst>
      <p:ext uri="{BB962C8B-B14F-4D97-AF65-F5344CB8AC3E}">
        <p14:creationId xmlns:p14="http://schemas.microsoft.com/office/powerpoint/2010/main" val="2859919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2.1 ¿Qué es un </a:t>
            </a:r>
            <a:r>
              <a:rPr lang="en" sz="4400" b="1" dirty="0"/>
              <a:t>Índice?</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282" y="149212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buFont typeface="Arial" panose="020B0604020202020204" pitchFamily="34" charset="0"/>
              <a:buChar char="•"/>
            </a:pPr>
            <a:r>
              <a:rPr lang="es-ES" sz="2000" dirty="0"/>
              <a:t>Un índice es una fórmula que combina un conjunto de preguntas con el objeto de producir </a:t>
            </a:r>
            <a:r>
              <a:rPr lang="es-ES" sz="2000" b="1" dirty="0"/>
              <a:t>una sola puntuación (valor síntesis) </a:t>
            </a:r>
            <a:r>
              <a:rPr lang="es-ES" sz="2000" dirty="0"/>
              <a:t>que indicará el grado en que los sujetos (u objetos) de estudio poseen un concepto latente. </a:t>
            </a:r>
          </a:p>
          <a:p>
            <a:pPr marL="342900" indent="-342900" algn="l">
              <a:buFont typeface="Arial" panose="020B0604020202020204" pitchFamily="34" charset="0"/>
              <a:buChar char="•"/>
            </a:pPr>
            <a:r>
              <a:rPr lang="es-ES" sz="2000" dirty="0"/>
              <a:t>“Por índice se entiende… una </a:t>
            </a:r>
            <a:r>
              <a:rPr lang="es-ES" sz="2000" u="sng" dirty="0"/>
              <a:t>variable unidimensional </a:t>
            </a:r>
            <a:r>
              <a:rPr lang="es-ES" sz="2000" dirty="0"/>
              <a:t>con </a:t>
            </a:r>
            <a:r>
              <a:rPr lang="es-ES" sz="2000" i="1" dirty="0"/>
              <a:t>x </a:t>
            </a:r>
            <a:r>
              <a:rPr lang="es-ES" sz="2000" dirty="0"/>
              <a:t>valores sobre la que se representan las clases de posibles combinaciones de atributos extraídos del </a:t>
            </a:r>
            <a:r>
              <a:rPr lang="es-ES" sz="2000" u="sng" dirty="0"/>
              <a:t>espacio pluridimensional</a:t>
            </a:r>
            <a:r>
              <a:rPr lang="es-ES" sz="2000" dirty="0"/>
              <a:t>” (Mayntz, Holm &amp;Hübner, 2004: 61)</a:t>
            </a:r>
          </a:p>
          <a:p>
            <a:pPr marL="342900" indent="-342900" algn="l">
              <a:buFont typeface="Arial" panose="020B0604020202020204" pitchFamily="34" charset="0"/>
              <a:buChar char="•"/>
            </a:pPr>
            <a:r>
              <a:rPr lang="es-ES" sz="2000" dirty="0"/>
              <a:t>Su modo de construcción es arbitrario (pero justificado)</a:t>
            </a:r>
          </a:p>
          <a:p>
            <a:pPr marL="342900" indent="-342900" algn="l">
              <a:buFont typeface="Arial" panose="020B0604020202020204" pitchFamily="34" charset="0"/>
              <a:buChar char="•"/>
            </a:pPr>
            <a:r>
              <a:rPr lang="es-ES" sz="2000" dirty="0"/>
              <a:t>Lo utilizamos cuando </a:t>
            </a:r>
            <a:r>
              <a:rPr lang="es-ES" sz="2000" b="1" dirty="0"/>
              <a:t>requerimos varios indicadores </a:t>
            </a:r>
            <a:r>
              <a:rPr lang="es-ES" sz="2000" dirty="0"/>
              <a:t>para medir un solo constructo (por su naturaleza multidimensional)</a:t>
            </a:r>
          </a:p>
        </p:txBody>
      </p:sp>
    </p:spTree>
    <p:extLst>
      <p:ext uri="{BB962C8B-B14F-4D97-AF65-F5344CB8AC3E}">
        <p14:creationId xmlns:p14="http://schemas.microsoft.com/office/powerpoint/2010/main" val="2808548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2.2 Etapas de construcción</a:t>
            </a:r>
            <a:endParaRPr sz="4400" b="1" dirty="0"/>
          </a:p>
        </p:txBody>
      </p:sp>
      <p:cxnSp>
        <p:nvCxnSpPr>
          <p:cNvPr id="231" name="Google Shape;231;p34"/>
          <p:cNvCxnSpPr>
            <a:cxnSpLocks/>
          </p:cNvCxnSpPr>
          <p:nvPr/>
        </p:nvCxnSpPr>
        <p:spPr>
          <a:xfrm>
            <a:off x="2228367" y="2476243"/>
            <a:ext cx="2343633"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691868" y="1603496"/>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buFont typeface="Arial" panose="020B0604020202020204" pitchFamily="34" charset="0"/>
              <a:buChar char="•"/>
            </a:pPr>
            <a:r>
              <a:rPr lang="es-ES" sz="1800" dirty="0"/>
              <a:t>Definir dimensiones y subdimensiones analíticas</a:t>
            </a:r>
          </a:p>
          <a:p>
            <a:pPr marL="342900" indent="-342900" algn="l">
              <a:buFont typeface="Arial" panose="020B0604020202020204" pitchFamily="34" charset="0"/>
              <a:buChar char="•"/>
            </a:pPr>
            <a:r>
              <a:rPr lang="es-ES" sz="1800" dirty="0"/>
              <a:t>Definir indicadores empíricos</a:t>
            </a:r>
          </a:p>
          <a:p>
            <a:pPr marL="342900" indent="-342900" algn="l">
              <a:buFont typeface="Arial" panose="020B0604020202020204" pitchFamily="34" charset="0"/>
              <a:buChar char="•"/>
            </a:pPr>
            <a:r>
              <a:rPr lang="es-ES" sz="1800" dirty="0"/>
              <a:t>Definir una unidad de medida común entre indicadores</a:t>
            </a:r>
          </a:p>
          <a:p>
            <a:pPr marL="342900" indent="-342900" algn="l">
              <a:buFont typeface="Arial" panose="020B0604020202020204" pitchFamily="34" charset="0"/>
              <a:buChar char="•"/>
            </a:pPr>
            <a:r>
              <a:rPr lang="es-ES" sz="1800" dirty="0"/>
              <a:t>Definir un procedimiento de ponderación</a:t>
            </a:r>
          </a:p>
          <a:p>
            <a:pPr marL="342900" indent="-342900" algn="l">
              <a:buFont typeface="Arial" panose="020B0604020202020204" pitchFamily="34" charset="0"/>
              <a:buChar char="•"/>
            </a:pPr>
            <a:r>
              <a:rPr lang="es-ES" sz="1800" dirty="0"/>
              <a:t>Construir subíndices y el índice global</a:t>
            </a:r>
          </a:p>
          <a:p>
            <a:pPr marL="342900" indent="-342900" algn="l">
              <a:buFont typeface="Arial" panose="020B0604020202020204" pitchFamily="34" charset="0"/>
              <a:buChar char="•"/>
            </a:pPr>
            <a:endParaRPr lang="es-ES" sz="1800" b="1" dirty="0"/>
          </a:p>
          <a:p>
            <a:pPr marL="342900" indent="-342900" algn="l">
              <a:buFont typeface="Arial" panose="020B0604020202020204" pitchFamily="34" charset="0"/>
              <a:buChar char="•"/>
            </a:pPr>
            <a:r>
              <a:rPr lang="es-ES" sz="1800" b="1" dirty="0"/>
              <a:t>Fuentes: </a:t>
            </a:r>
          </a:p>
          <a:p>
            <a:pPr marL="800100" lvl="1" indent="-342900" algn="l">
              <a:buFont typeface="Arial" panose="020B0604020202020204" pitchFamily="34" charset="0"/>
              <a:buChar char="•"/>
            </a:pPr>
            <a:r>
              <a:rPr lang="es-ES" sz="1600" dirty="0"/>
              <a:t>Primarias</a:t>
            </a:r>
          </a:p>
          <a:p>
            <a:pPr marL="800100" lvl="1" indent="-342900" algn="l">
              <a:buFont typeface="Arial" panose="020B0604020202020204" pitchFamily="34" charset="0"/>
              <a:buChar char="•"/>
            </a:pPr>
            <a:r>
              <a:rPr lang="es-ES" sz="1600" dirty="0"/>
              <a:t>Secundarias</a:t>
            </a:r>
          </a:p>
        </p:txBody>
      </p:sp>
    </p:spTree>
    <p:extLst>
      <p:ext uri="{BB962C8B-B14F-4D97-AF65-F5344CB8AC3E}">
        <p14:creationId xmlns:p14="http://schemas.microsoft.com/office/powerpoint/2010/main" val="37151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355355" y="1542057"/>
            <a:ext cx="890588" cy="1600200"/>
          </a:xfrm>
          <a:prstGeom prst="roundRect">
            <a:avLst>
              <a:gd name="adj" fmla="val 16667"/>
            </a:avLst>
          </a:prstGeom>
          <a:solidFill>
            <a:schemeClr val="accent5">
              <a:lumMod val="85000"/>
            </a:schemeClr>
          </a:solidFill>
          <a:ln>
            <a:noFill/>
          </a:ln>
          <a:effectLst/>
        </p:spPr>
        <p:txBody>
          <a:bodyPr anchor="ctr"/>
          <a:lstStyle/>
          <a:p>
            <a:pPr algn="ctr"/>
            <a:r>
              <a:rPr lang="es-MX" altLang="es-CL" sz="1100" b="1" dirty="0">
                <a:latin typeface="Catamaran" panose="020B0604020202020204" charset="0"/>
                <a:cs typeface="Catamaran" panose="020B0604020202020204" charset="0"/>
              </a:rPr>
              <a:t>Variable latente</a:t>
            </a:r>
            <a:endParaRPr lang="es-ES" altLang="es-CL" sz="1100" b="1" dirty="0">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1874102" y="69296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1354709" y="1496853"/>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4404887" y="736045"/>
            <a:ext cx="1390291" cy="369420"/>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Indicadores</a:t>
            </a:r>
            <a:endParaRPr lang="es-ES" altLang="es-CL" sz="1500" b="1" dirty="0">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4033896" y="1280754"/>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41827" y="692968"/>
            <a:ext cx="1339688" cy="490727"/>
          </a:xfrm>
          <a:prstGeom prst="roundRect">
            <a:avLst>
              <a:gd name="adj" fmla="val 16667"/>
            </a:avLst>
          </a:prstGeom>
          <a:solidFill>
            <a:schemeClr val="accent4">
              <a:lumMod val="7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Definición conceptual</a:t>
            </a:r>
            <a:endParaRPr lang="es-ES" altLang="es-CL" sz="1500" b="1" dirty="0">
              <a:latin typeface="Catamaran" panose="020B0604020202020204" charset="0"/>
              <a:cs typeface="Catamaran" panose="020B0604020202020204" charset="0"/>
            </a:endParaRPr>
          </a:p>
        </p:txBody>
      </p:sp>
      <p:cxnSp>
        <p:nvCxnSpPr>
          <p:cNvPr id="5" name="Conector recto 4">
            <a:extLst>
              <a:ext uri="{FF2B5EF4-FFF2-40B4-BE49-F238E27FC236}">
                <a16:creationId xmlns:a16="http://schemas.microsoft.com/office/drawing/2014/main" id="{C429683A-64B5-88A3-A62C-268B5F27E731}"/>
              </a:ext>
            </a:extLst>
          </p:cNvPr>
          <p:cNvCxnSpPr/>
          <p:nvPr/>
        </p:nvCxnSpPr>
        <p:spPr>
          <a:xfrm>
            <a:off x="6318086" y="1680804"/>
            <a:ext cx="760118" cy="0"/>
          </a:xfrm>
          <a:prstGeom prst="line">
            <a:avLst/>
          </a:prstGeom>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869E6FFA-10EC-55A9-25C9-99F17EC12D5B}"/>
              </a:ext>
            </a:extLst>
          </p:cNvPr>
          <p:cNvCxnSpPr/>
          <p:nvPr/>
        </p:nvCxnSpPr>
        <p:spPr>
          <a:xfrm>
            <a:off x="6290885" y="2391652"/>
            <a:ext cx="760118" cy="0"/>
          </a:xfrm>
          <a:prstGeom prst="line">
            <a:avLst/>
          </a:prstGeom>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0D35D850-9EA0-BC52-8A81-EE5F89879EFC}"/>
              </a:ext>
            </a:extLst>
          </p:cNvPr>
          <p:cNvCxnSpPr/>
          <p:nvPr/>
        </p:nvCxnSpPr>
        <p:spPr>
          <a:xfrm>
            <a:off x="6290885" y="3166704"/>
            <a:ext cx="760118" cy="0"/>
          </a:xfrm>
          <a:prstGeom prst="line">
            <a:avLst/>
          </a:prstGeom>
        </p:spPr>
        <p:style>
          <a:lnRef idx="1">
            <a:schemeClr val="dk1"/>
          </a:lnRef>
          <a:fillRef idx="0">
            <a:schemeClr val="dk1"/>
          </a:fillRef>
          <a:effectRef idx="0">
            <a:schemeClr val="dk1"/>
          </a:effectRef>
          <a:fontRef idx="minor">
            <a:schemeClr val="tx1"/>
          </a:fontRef>
        </p:style>
      </p:cxnSp>
      <p:sp>
        <p:nvSpPr>
          <p:cNvPr id="8" name="AutoShape 12">
            <a:extLst>
              <a:ext uri="{FF2B5EF4-FFF2-40B4-BE49-F238E27FC236}">
                <a16:creationId xmlns:a16="http://schemas.microsoft.com/office/drawing/2014/main" id="{7B486DF3-E27F-9C23-D277-5CBC21C06673}"/>
              </a:ext>
            </a:extLst>
          </p:cNvPr>
          <p:cNvSpPr>
            <a:spLocks noChangeArrowheads="1"/>
          </p:cNvSpPr>
          <p:nvPr/>
        </p:nvSpPr>
        <p:spPr bwMode="auto">
          <a:xfrm>
            <a:off x="6030750" y="736395"/>
            <a:ext cx="1120778" cy="361365"/>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Sub-índice</a:t>
            </a:r>
            <a:endParaRPr lang="es-ES" altLang="es-CL" sz="1500" b="1" dirty="0">
              <a:latin typeface="Catamaran" panose="020B0604020202020204" charset="0"/>
              <a:cs typeface="Catamaran" panose="020B0604020202020204" charset="0"/>
            </a:endParaRPr>
          </a:p>
        </p:txBody>
      </p:sp>
      <p:sp>
        <p:nvSpPr>
          <p:cNvPr id="9" name="CuadroTexto 8">
            <a:extLst>
              <a:ext uri="{FF2B5EF4-FFF2-40B4-BE49-F238E27FC236}">
                <a16:creationId xmlns:a16="http://schemas.microsoft.com/office/drawing/2014/main" id="{1BF99580-66C8-AF07-3477-3C387CE23972}"/>
              </a:ext>
            </a:extLst>
          </p:cNvPr>
          <p:cNvSpPr txBox="1"/>
          <p:nvPr/>
        </p:nvSpPr>
        <p:spPr>
          <a:xfrm>
            <a:off x="6290885" y="1979710"/>
            <a:ext cx="1237042" cy="430887"/>
          </a:xfrm>
          <a:prstGeom prst="rect">
            <a:avLst/>
          </a:prstGeom>
          <a:noFill/>
        </p:spPr>
        <p:txBody>
          <a:bodyPr wrap="square" rtlCol="0">
            <a:spAutoFit/>
          </a:bodyPr>
          <a:lstStyle/>
          <a:p>
            <a:r>
              <a:rPr lang="es-ES" sz="1100" dirty="0">
                <a:latin typeface="Catamaran" panose="020B0604020202020204" charset="0"/>
                <a:cs typeface="Catamaran" panose="020B0604020202020204" charset="0"/>
              </a:rPr>
              <a:t>Formulas matemáticas</a:t>
            </a:r>
            <a:endParaRPr lang="es-CL" sz="1100" dirty="0">
              <a:latin typeface="Catamaran" panose="020B0604020202020204" charset="0"/>
              <a:cs typeface="Catamaran" panose="020B0604020202020204" charset="0"/>
            </a:endParaRPr>
          </a:p>
        </p:txBody>
      </p:sp>
      <p:sp>
        <p:nvSpPr>
          <p:cNvPr id="10" name="Cerrar llave 9">
            <a:extLst>
              <a:ext uri="{FF2B5EF4-FFF2-40B4-BE49-F238E27FC236}">
                <a16:creationId xmlns:a16="http://schemas.microsoft.com/office/drawing/2014/main" id="{B0DE9B4E-37FE-6E98-3D83-7D2938C6B29F}"/>
              </a:ext>
            </a:extLst>
          </p:cNvPr>
          <p:cNvSpPr/>
          <p:nvPr/>
        </p:nvSpPr>
        <p:spPr>
          <a:xfrm rot="5400000">
            <a:off x="1942768" y="2160064"/>
            <a:ext cx="534982" cy="36609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1" name="AutoShape 2">
            <a:extLst>
              <a:ext uri="{FF2B5EF4-FFF2-40B4-BE49-F238E27FC236}">
                <a16:creationId xmlns:a16="http://schemas.microsoft.com/office/drawing/2014/main" id="{6C266BE6-87DF-B899-A9A6-5582AC19179C}"/>
              </a:ext>
            </a:extLst>
          </p:cNvPr>
          <p:cNvSpPr>
            <a:spLocks noChangeArrowheads="1"/>
          </p:cNvSpPr>
          <p:nvPr/>
        </p:nvSpPr>
        <p:spPr bwMode="auto">
          <a:xfrm>
            <a:off x="7898057" y="1179610"/>
            <a:ext cx="890588" cy="1600200"/>
          </a:xfrm>
          <a:prstGeom prst="roundRect">
            <a:avLst>
              <a:gd name="adj" fmla="val 16667"/>
            </a:avLst>
          </a:prstGeom>
          <a:solidFill>
            <a:schemeClr val="accent5">
              <a:lumMod val="85000"/>
            </a:schemeClr>
          </a:solidFill>
          <a:ln>
            <a:noFill/>
          </a:ln>
          <a:effectLst/>
        </p:spPr>
        <p:txBody>
          <a:bodyPr anchor="ctr"/>
          <a:lstStyle/>
          <a:p>
            <a:pPr algn="ctr"/>
            <a:r>
              <a:rPr lang="es-MX" altLang="es-CL" sz="1100" b="1" dirty="0">
                <a:latin typeface="Catamaran" panose="020B0604020202020204" charset="0"/>
                <a:cs typeface="Catamaran" panose="020B0604020202020204" charset="0"/>
              </a:rPr>
              <a:t>índice</a:t>
            </a:r>
            <a:endParaRPr lang="es-ES" altLang="es-CL" sz="1100" b="1" dirty="0">
              <a:latin typeface="Catamaran" panose="020B0604020202020204" charset="0"/>
              <a:cs typeface="Catamaran" panose="020B0604020202020204" charset="0"/>
            </a:endParaRPr>
          </a:p>
        </p:txBody>
      </p:sp>
      <p:sp>
        <p:nvSpPr>
          <p:cNvPr id="13" name="Cerrar llave 12">
            <a:extLst>
              <a:ext uri="{FF2B5EF4-FFF2-40B4-BE49-F238E27FC236}">
                <a16:creationId xmlns:a16="http://schemas.microsoft.com/office/drawing/2014/main" id="{0E936BC3-237E-104F-DA3D-DFC9C10FFA2A}"/>
              </a:ext>
            </a:extLst>
          </p:cNvPr>
          <p:cNvSpPr/>
          <p:nvPr/>
        </p:nvSpPr>
        <p:spPr>
          <a:xfrm>
            <a:off x="7303927" y="292394"/>
            <a:ext cx="510958" cy="32209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4" name="Cerrar llave 13">
            <a:extLst>
              <a:ext uri="{FF2B5EF4-FFF2-40B4-BE49-F238E27FC236}">
                <a16:creationId xmlns:a16="http://schemas.microsoft.com/office/drawing/2014/main" id="{67EFEA8C-5176-F6F7-9D18-00D7E8CA41AF}"/>
              </a:ext>
            </a:extLst>
          </p:cNvPr>
          <p:cNvSpPr/>
          <p:nvPr/>
        </p:nvSpPr>
        <p:spPr>
          <a:xfrm rot="5400000">
            <a:off x="5859304" y="2574412"/>
            <a:ext cx="491672" cy="28455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5" name="CuadroTexto 14">
            <a:extLst>
              <a:ext uri="{FF2B5EF4-FFF2-40B4-BE49-F238E27FC236}">
                <a16:creationId xmlns:a16="http://schemas.microsoft.com/office/drawing/2014/main" id="{3F720705-A9E7-5F08-1344-AA3EAC7D4AFF}"/>
              </a:ext>
            </a:extLst>
          </p:cNvPr>
          <p:cNvSpPr txBox="1"/>
          <p:nvPr/>
        </p:nvSpPr>
        <p:spPr>
          <a:xfrm>
            <a:off x="1481515" y="4278254"/>
            <a:ext cx="1839324" cy="430887"/>
          </a:xfrm>
          <a:prstGeom prst="rect">
            <a:avLst/>
          </a:prstGeom>
          <a:noFill/>
        </p:spPr>
        <p:txBody>
          <a:bodyPr wrap="square" rtlCol="0">
            <a:spAutoFit/>
          </a:bodyPr>
          <a:lstStyle/>
          <a:p>
            <a:r>
              <a:rPr lang="es-ES" sz="1100" dirty="0">
                <a:latin typeface="Catamaran" panose="020B0604020202020204" charset="0"/>
                <a:cs typeface="Catamaran" panose="020B0604020202020204" charset="0"/>
              </a:rPr>
              <a:t>Fase Teórica: Definición conceptual de variables</a:t>
            </a:r>
            <a:endParaRPr lang="es-CL" sz="1100" dirty="0">
              <a:latin typeface="Catamaran" panose="020B0604020202020204" charset="0"/>
              <a:cs typeface="Catamaran" panose="020B0604020202020204" charset="0"/>
            </a:endParaRPr>
          </a:p>
        </p:txBody>
      </p:sp>
      <p:sp>
        <p:nvSpPr>
          <p:cNvPr id="16" name="CuadroTexto 15">
            <a:extLst>
              <a:ext uri="{FF2B5EF4-FFF2-40B4-BE49-F238E27FC236}">
                <a16:creationId xmlns:a16="http://schemas.microsoft.com/office/drawing/2014/main" id="{D566BBF7-F7F2-40FE-19E2-CB3C15F61BA1}"/>
              </a:ext>
            </a:extLst>
          </p:cNvPr>
          <p:cNvSpPr txBox="1"/>
          <p:nvPr/>
        </p:nvSpPr>
        <p:spPr>
          <a:xfrm>
            <a:off x="5224703" y="4278254"/>
            <a:ext cx="1839324" cy="430887"/>
          </a:xfrm>
          <a:prstGeom prst="rect">
            <a:avLst/>
          </a:prstGeom>
          <a:noFill/>
        </p:spPr>
        <p:txBody>
          <a:bodyPr wrap="square" rtlCol="0">
            <a:spAutoFit/>
          </a:bodyPr>
          <a:lstStyle/>
          <a:p>
            <a:r>
              <a:rPr lang="es-ES" sz="1100" dirty="0">
                <a:latin typeface="Catamaran" panose="020B0604020202020204" charset="0"/>
                <a:cs typeface="Catamaran" panose="020B0604020202020204" charset="0"/>
              </a:rPr>
              <a:t>Fase Empírica: Definición operacional de variables</a:t>
            </a:r>
            <a:endParaRPr lang="es-CL" sz="1100" dirty="0">
              <a:latin typeface="Catamaran" panose="020B0604020202020204" charset="0"/>
              <a:cs typeface="Catamaran" panose="020B0604020202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3600" b="1" dirty="0"/>
              <a:t>Medida común </a:t>
            </a:r>
            <a:r>
              <a:rPr lang="es-ES" sz="3600" dirty="0"/>
              <a:t>y </a:t>
            </a:r>
            <a:r>
              <a:rPr lang="es-ES" sz="3600" b="1" dirty="0"/>
              <a:t>ponderación</a:t>
            </a:r>
            <a:endParaRPr sz="36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282" y="149212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dirty="0"/>
              <a:t>Los indicadores de un índice deben expresarse en una </a:t>
            </a:r>
            <a:r>
              <a:rPr lang="es-ES" sz="1800" b="1" dirty="0"/>
              <a:t>medida común </a:t>
            </a:r>
            <a:r>
              <a:rPr lang="es-ES" sz="1800" dirty="0"/>
              <a:t>para poder ser agregados, por lo que es necesario considerar procedimientos de conversión de la unidad de medida de variables.</a:t>
            </a:r>
          </a:p>
          <a:p>
            <a:pPr marL="285750" indent="-285750" algn="l">
              <a:buFont typeface="Arial" panose="020B0604020202020204" pitchFamily="34" charset="0"/>
              <a:buChar char="•"/>
            </a:pPr>
            <a:endParaRPr lang="es-ES" sz="1800" dirty="0"/>
          </a:p>
          <a:p>
            <a:pPr marL="285750" indent="-285750" algn="l">
              <a:buFont typeface="Arial" panose="020B0604020202020204" pitchFamily="34" charset="0"/>
              <a:buChar char="•"/>
            </a:pPr>
            <a:r>
              <a:rPr lang="es-ES" sz="1800" dirty="0"/>
              <a:t>Además, los índices pueden ser:</a:t>
            </a:r>
          </a:p>
          <a:p>
            <a:pPr marL="742950" lvl="1" indent="-285750" algn="l">
              <a:buFont typeface="Arial" panose="020B0604020202020204" pitchFamily="34" charset="0"/>
              <a:buChar char="•"/>
            </a:pPr>
            <a:r>
              <a:rPr lang="es-ES" sz="1600" b="1" dirty="0" err="1"/>
              <a:t>autoponderados</a:t>
            </a:r>
            <a:r>
              <a:rPr lang="es-ES" sz="1600" b="1" dirty="0"/>
              <a:t> </a:t>
            </a:r>
          </a:p>
          <a:p>
            <a:pPr marL="742950" lvl="1" indent="-285750" algn="l">
              <a:buFont typeface="Arial" panose="020B0604020202020204" pitchFamily="34" charset="0"/>
              <a:buChar char="•"/>
            </a:pPr>
            <a:r>
              <a:rPr lang="es-ES" sz="1600" dirty="0"/>
              <a:t>tener </a:t>
            </a:r>
            <a:r>
              <a:rPr lang="es-ES" sz="1600" b="1" dirty="0"/>
              <a:t>pesos diferente </a:t>
            </a:r>
            <a:r>
              <a:rPr lang="es-ES" sz="1600" dirty="0"/>
              <a:t>a los indicadores de acuerdo a su relevancia, por lo que hay que considerar también procedimientos de ponderación. </a:t>
            </a:r>
          </a:p>
        </p:txBody>
      </p:sp>
    </p:spTree>
    <p:extLst>
      <p:ext uri="{BB962C8B-B14F-4D97-AF65-F5344CB8AC3E}">
        <p14:creationId xmlns:p14="http://schemas.microsoft.com/office/powerpoint/2010/main" val="3851343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BDDF7-282B-5D70-0D94-65EFC52646FF}"/>
              </a:ext>
            </a:extLst>
          </p:cNvPr>
          <p:cNvSpPr>
            <a:spLocks noGrp="1"/>
          </p:cNvSpPr>
          <p:nvPr>
            <p:ph type="title"/>
          </p:nvPr>
        </p:nvSpPr>
        <p:spPr/>
        <p:txBody>
          <a:bodyPr/>
          <a:lstStyle/>
          <a:p>
            <a:endParaRPr lang="es-CL"/>
          </a:p>
        </p:txBody>
      </p:sp>
      <p:sp>
        <p:nvSpPr>
          <p:cNvPr id="3" name="Título 2">
            <a:extLst>
              <a:ext uri="{FF2B5EF4-FFF2-40B4-BE49-F238E27FC236}">
                <a16:creationId xmlns:a16="http://schemas.microsoft.com/office/drawing/2014/main" id="{A2893300-0A61-9F65-3FB0-D703118B92C9}"/>
              </a:ext>
            </a:extLst>
          </p:cNvPr>
          <p:cNvSpPr>
            <a:spLocks noGrp="1"/>
          </p:cNvSpPr>
          <p:nvPr>
            <p:ph type="title" idx="2"/>
          </p:nvPr>
        </p:nvSpPr>
        <p:spPr/>
        <p:txBody>
          <a:bodyPr/>
          <a:lstStyle/>
          <a:p>
            <a:endParaRPr lang="es-CL"/>
          </a:p>
        </p:txBody>
      </p:sp>
      <p:sp>
        <p:nvSpPr>
          <p:cNvPr id="4" name="Subtítulo 3">
            <a:extLst>
              <a:ext uri="{FF2B5EF4-FFF2-40B4-BE49-F238E27FC236}">
                <a16:creationId xmlns:a16="http://schemas.microsoft.com/office/drawing/2014/main" id="{F0068EFA-91F5-8162-91D1-CA7B52441E1E}"/>
              </a:ext>
            </a:extLst>
          </p:cNvPr>
          <p:cNvSpPr>
            <a:spLocks noGrp="1"/>
          </p:cNvSpPr>
          <p:nvPr>
            <p:ph type="subTitle" idx="1"/>
          </p:nvPr>
        </p:nvSpPr>
        <p:spPr/>
        <p:txBody>
          <a:bodyPr/>
          <a:lstStyle/>
          <a:p>
            <a:endParaRPr lang="es-CL"/>
          </a:p>
        </p:txBody>
      </p:sp>
      <p:sp>
        <p:nvSpPr>
          <p:cNvPr id="5" name="Título 4">
            <a:extLst>
              <a:ext uri="{FF2B5EF4-FFF2-40B4-BE49-F238E27FC236}">
                <a16:creationId xmlns:a16="http://schemas.microsoft.com/office/drawing/2014/main" id="{51113973-DD14-863B-E406-763A55B094DE}"/>
              </a:ext>
            </a:extLst>
          </p:cNvPr>
          <p:cNvSpPr>
            <a:spLocks noGrp="1"/>
          </p:cNvSpPr>
          <p:nvPr>
            <p:ph type="title" idx="3"/>
          </p:nvPr>
        </p:nvSpPr>
        <p:spPr/>
        <p:txBody>
          <a:bodyPr/>
          <a:lstStyle/>
          <a:p>
            <a:endParaRPr lang="es-CL"/>
          </a:p>
        </p:txBody>
      </p:sp>
      <p:sp>
        <p:nvSpPr>
          <p:cNvPr id="6" name="Título 5">
            <a:extLst>
              <a:ext uri="{FF2B5EF4-FFF2-40B4-BE49-F238E27FC236}">
                <a16:creationId xmlns:a16="http://schemas.microsoft.com/office/drawing/2014/main" id="{51E740E9-0A17-9783-BBB6-096BE4F29BC5}"/>
              </a:ext>
            </a:extLst>
          </p:cNvPr>
          <p:cNvSpPr>
            <a:spLocks noGrp="1"/>
          </p:cNvSpPr>
          <p:nvPr>
            <p:ph type="title" idx="4"/>
          </p:nvPr>
        </p:nvSpPr>
        <p:spPr/>
        <p:txBody>
          <a:bodyPr/>
          <a:lstStyle/>
          <a:p>
            <a:endParaRPr lang="es-CL"/>
          </a:p>
        </p:txBody>
      </p:sp>
      <p:sp>
        <p:nvSpPr>
          <p:cNvPr id="7" name="Subtítulo 6">
            <a:extLst>
              <a:ext uri="{FF2B5EF4-FFF2-40B4-BE49-F238E27FC236}">
                <a16:creationId xmlns:a16="http://schemas.microsoft.com/office/drawing/2014/main" id="{8F514240-D469-D6B4-C622-812AD4F00436}"/>
              </a:ext>
            </a:extLst>
          </p:cNvPr>
          <p:cNvSpPr>
            <a:spLocks noGrp="1"/>
          </p:cNvSpPr>
          <p:nvPr>
            <p:ph type="subTitle" idx="5"/>
          </p:nvPr>
        </p:nvSpPr>
        <p:spPr/>
        <p:txBody>
          <a:bodyPr/>
          <a:lstStyle/>
          <a:p>
            <a:endParaRPr lang="es-CL"/>
          </a:p>
        </p:txBody>
      </p:sp>
      <p:sp>
        <p:nvSpPr>
          <p:cNvPr id="8" name="Título 7">
            <a:extLst>
              <a:ext uri="{FF2B5EF4-FFF2-40B4-BE49-F238E27FC236}">
                <a16:creationId xmlns:a16="http://schemas.microsoft.com/office/drawing/2014/main" id="{64164CFF-8402-3FD6-FB81-BFB4D86DFABB}"/>
              </a:ext>
            </a:extLst>
          </p:cNvPr>
          <p:cNvSpPr>
            <a:spLocks noGrp="1"/>
          </p:cNvSpPr>
          <p:nvPr>
            <p:ph type="title" idx="6"/>
          </p:nvPr>
        </p:nvSpPr>
        <p:spPr/>
        <p:txBody>
          <a:bodyPr/>
          <a:lstStyle/>
          <a:p>
            <a:endParaRPr lang="es-CL"/>
          </a:p>
        </p:txBody>
      </p:sp>
      <p:sp>
        <p:nvSpPr>
          <p:cNvPr id="9" name="Título 8">
            <a:extLst>
              <a:ext uri="{FF2B5EF4-FFF2-40B4-BE49-F238E27FC236}">
                <a16:creationId xmlns:a16="http://schemas.microsoft.com/office/drawing/2014/main" id="{BD4CBBAB-CF6E-51EB-4773-59DD24214856}"/>
              </a:ext>
            </a:extLst>
          </p:cNvPr>
          <p:cNvSpPr>
            <a:spLocks noGrp="1"/>
          </p:cNvSpPr>
          <p:nvPr>
            <p:ph type="title" idx="7"/>
          </p:nvPr>
        </p:nvSpPr>
        <p:spPr/>
        <p:txBody>
          <a:bodyPr/>
          <a:lstStyle/>
          <a:p>
            <a:endParaRPr lang="es-CL"/>
          </a:p>
        </p:txBody>
      </p:sp>
      <p:sp>
        <p:nvSpPr>
          <p:cNvPr id="10" name="Subtítulo 9">
            <a:extLst>
              <a:ext uri="{FF2B5EF4-FFF2-40B4-BE49-F238E27FC236}">
                <a16:creationId xmlns:a16="http://schemas.microsoft.com/office/drawing/2014/main" id="{881AD74B-EF2E-E266-BC76-4A5D4D773BD0}"/>
              </a:ext>
            </a:extLst>
          </p:cNvPr>
          <p:cNvSpPr>
            <a:spLocks noGrp="1"/>
          </p:cNvSpPr>
          <p:nvPr>
            <p:ph type="subTitle" idx="8"/>
          </p:nvPr>
        </p:nvSpPr>
        <p:spPr/>
        <p:txBody>
          <a:bodyPr/>
          <a:lstStyle/>
          <a:p>
            <a:endParaRPr lang="es-CL"/>
          </a:p>
        </p:txBody>
      </p:sp>
      <p:sp>
        <p:nvSpPr>
          <p:cNvPr id="11" name="Título 10">
            <a:extLst>
              <a:ext uri="{FF2B5EF4-FFF2-40B4-BE49-F238E27FC236}">
                <a16:creationId xmlns:a16="http://schemas.microsoft.com/office/drawing/2014/main" id="{3037304E-7975-FD6B-B7C2-7725E8F531F7}"/>
              </a:ext>
            </a:extLst>
          </p:cNvPr>
          <p:cNvSpPr>
            <a:spLocks noGrp="1"/>
          </p:cNvSpPr>
          <p:nvPr>
            <p:ph type="title" idx="9"/>
          </p:nvPr>
        </p:nvSpPr>
        <p:spPr/>
        <p:txBody>
          <a:bodyPr/>
          <a:lstStyle/>
          <a:p>
            <a:endParaRPr lang="es-CL"/>
          </a:p>
        </p:txBody>
      </p:sp>
      <p:sp>
        <p:nvSpPr>
          <p:cNvPr id="12" name="Título 11">
            <a:extLst>
              <a:ext uri="{FF2B5EF4-FFF2-40B4-BE49-F238E27FC236}">
                <a16:creationId xmlns:a16="http://schemas.microsoft.com/office/drawing/2014/main" id="{761FE500-8B28-A926-3F01-455BD8E7BDDD}"/>
              </a:ext>
            </a:extLst>
          </p:cNvPr>
          <p:cNvSpPr>
            <a:spLocks noGrp="1"/>
          </p:cNvSpPr>
          <p:nvPr>
            <p:ph type="title" idx="13"/>
          </p:nvPr>
        </p:nvSpPr>
        <p:spPr/>
        <p:txBody>
          <a:bodyPr/>
          <a:lstStyle/>
          <a:p>
            <a:endParaRPr lang="es-CL"/>
          </a:p>
        </p:txBody>
      </p:sp>
      <p:sp>
        <p:nvSpPr>
          <p:cNvPr id="13" name="Subtítulo 12">
            <a:extLst>
              <a:ext uri="{FF2B5EF4-FFF2-40B4-BE49-F238E27FC236}">
                <a16:creationId xmlns:a16="http://schemas.microsoft.com/office/drawing/2014/main" id="{E54D3DD5-BB86-A0EF-5669-11A2957F60ED}"/>
              </a:ext>
            </a:extLst>
          </p:cNvPr>
          <p:cNvSpPr>
            <a:spLocks noGrp="1"/>
          </p:cNvSpPr>
          <p:nvPr>
            <p:ph type="subTitle" idx="14"/>
          </p:nvPr>
        </p:nvSpPr>
        <p:spPr/>
        <p:txBody>
          <a:bodyPr/>
          <a:lstStyle/>
          <a:p>
            <a:endParaRPr lang="es-CL"/>
          </a:p>
        </p:txBody>
      </p:sp>
      <p:sp>
        <p:nvSpPr>
          <p:cNvPr id="14" name="Título 13">
            <a:extLst>
              <a:ext uri="{FF2B5EF4-FFF2-40B4-BE49-F238E27FC236}">
                <a16:creationId xmlns:a16="http://schemas.microsoft.com/office/drawing/2014/main" id="{038F9034-1B6E-A680-CE07-115766FB7EE5}"/>
              </a:ext>
            </a:extLst>
          </p:cNvPr>
          <p:cNvSpPr>
            <a:spLocks noGrp="1"/>
          </p:cNvSpPr>
          <p:nvPr>
            <p:ph type="title" idx="15"/>
          </p:nvPr>
        </p:nvSpPr>
        <p:spPr/>
        <p:txBody>
          <a:bodyPr/>
          <a:lstStyle/>
          <a:p>
            <a:endParaRPr lang="es-CL"/>
          </a:p>
        </p:txBody>
      </p:sp>
      <p:pic>
        <p:nvPicPr>
          <p:cNvPr id="16" name="Imagen 15">
            <a:extLst>
              <a:ext uri="{FF2B5EF4-FFF2-40B4-BE49-F238E27FC236}">
                <a16:creationId xmlns:a16="http://schemas.microsoft.com/office/drawing/2014/main" id="{FEDF37A1-2A6F-C802-8271-1C68E616609A}"/>
              </a:ext>
            </a:extLst>
          </p:cNvPr>
          <p:cNvPicPr>
            <a:picLocks noChangeAspect="1"/>
          </p:cNvPicPr>
          <p:nvPr/>
        </p:nvPicPr>
        <p:blipFill rotWithShape="1">
          <a:blip r:embed="rId2"/>
          <a:srcRect l="14568" t="21625" r="36914" b="26758"/>
          <a:stretch/>
        </p:blipFill>
        <p:spPr>
          <a:xfrm>
            <a:off x="1063367" y="29301"/>
            <a:ext cx="7304346" cy="5180578"/>
          </a:xfrm>
          <a:prstGeom prst="rect">
            <a:avLst/>
          </a:prstGeom>
        </p:spPr>
      </p:pic>
    </p:spTree>
    <p:extLst>
      <p:ext uri="{BB962C8B-B14F-4D97-AF65-F5344CB8AC3E}">
        <p14:creationId xmlns:p14="http://schemas.microsoft.com/office/powerpoint/2010/main" val="265612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43639" y="81170"/>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3200" dirty="0"/>
              <a:t>Formulas para </a:t>
            </a:r>
            <a:r>
              <a:rPr lang="es-ES" sz="3200" b="1" dirty="0"/>
              <a:t>generar medida común</a:t>
            </a:r>
            <a:endParaRPr sz="3200" b="1" dirty="0"/>
          </a:p>
        </p:txBody>
      </p: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98268" y="945621"/>
            <a:ext cx="8627168" cy="3987353"/>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200" dirty="0"/>
              <a:t>¿Cómo generar medida común en índice aditivo?</a:t>
            </a:r>
          </a:p>
          <a:p>
            <a:pPr marL="742950" lvl="1" indent="-285750" algn="l">
              <a:buFont typeface="Arial" panose="020B0604020202020204" pitchFamily="34" charset="0"/>
              <a:buChar char="•"/>
            </a:pPr>
            <a:r>
              <a:rPr lang="es-ES" sz="1050" dirty="0"/>
              <a:t>Observar dirección, orientación según lo que queramos determinar</a:t>
            </a:r>
          </a:p>
          <a:p>
            <a:pPr marL="742950" lvl="1" indent="-285750" algn="l">
              <a:buFont typeface="Arial" panose="020B0604020202020204" pitchFamily="34" charset="0"/>
              <a:buChar char="•"/>
            </a:pPr>
            <a:r>
              <a:rPr lang="es-ES" sz="1200" dirty="0"/>
              <a:t>Determinar puntajes</a:t>
            </a:r>
          </a:p>
          <a:p>
            <a:pPr marL="285750" indent="-285750" algn="l">
              <a:buFont typeface="Arial" panose="020B0604020202020204" pitchFamily="34" charset="0"/>
              <a:buChar char="•"/>
            </a:pPr>
            <a:endParaRPr lang="es-ES" sz="1200" dirty="0"/>
          </a:p>
          <a:p>
            <a:pPr marL="0" indent="0" algn="l"/>
            <a:r>
              <a:rPr lang="es-ES" sz="1200" b="1" dirty="0"/>
              <a:t>1. Variable </a:t>
            </a:r>
            <a:r>
              <a:rPr lang="es-ES" sz="1200" b="1" dirty="0" err="1"/>
              <a:t>Intervalar</a:t>
            </a:r>
            <a:endParaRPr lang="es-ES" sz="1200" b="1" dirty="0"/>
          </a:p>
          <a:p>
            <a:pPr marL="285750" indent="-285750" algn="l">
              <a:buFont typeface="Arial" panose="020B0604020202020204" pitchFamily="34" charset="0"/>
              <a:buChar char="•"/>
            </a:pPr>
            <a:r>
              <a:rPr lang="es-ES" sz="1200" dirty="0"/>
              <a:t>¿Cuán satisfecho se encuentra con la siguiente afirmación…?</a:t>
            </a:r>
          </a:p>
          <a:p>
            <a:pPr marL="285750" indent="-285750" algn="l">
              <a:buFont typeface="Arial" panose="020B0604020202020204" pitchFamily="34" charset="0"/>
              <a:buChar char="•"/>
            </a:pPr>
            <a:r>
              <a:rPr lang="es-ES" sz="1200" dirty="0"/>
              <a:t>1 (Completamente Insatisfecho) 2 3 4 5 6 7 8 9 10 (Completamente Satisfecho)</a:t>
            </a:r>
          </a:p>
          <a:p>
            <a:pPr marL="0" indent="0" algn="l"/>
            <a:endParaRPr lang="es-ES" sz="1200" dirty="0"/>
          </a:p>
          <a:p>
            <a:pPr marL="0" indent="0" algn="l"/>
            <a:r>
              <a:rPr lang="es-ES" sz="1200" dirty="0">
                <a:sym typeface="Wingdings" panose="05000000000000000000" pitchFamily="2" charset="2"/>
              </a:rPr>
              <a:t> (a) Afirmaciones tiene que ir misma dirección: no estaría muy contento que mi hija/o tuviera un novio/a migrante; (b) me parece que los/as migrantes aportan a la diversidad del país y no generan tantos problemas</a:t>
            </a:r>
            <a:endParaRPr lang="es-ES" sz="1200" dirty="0"/>
          </a:p>
          <a:p>
            <a:pPr marL="0" indent="0" algn="l"/>
            <a:endParaRPr lang="es-ES" sz="1200" dirty="0"/>
          </a:p>
          <a:p>
            <a:pPr marL="0" indent="0" algn="l"/>
            <a:endParaRPr lang="es-ES" sz="1200" dirty="0"/>
          </a:p>
          <a:p>
            <a:pPr marL="0" indent="0" algn="l"/>
            <a:endParaRPr lang="es-ES" sz="1200" dirty="0"/>
          </a:p>
          <a:p>
            <a:pPr marL="0" indent="0" algn="l"/>
            <a:endParaRPr lang="es-ES" sz="1200" dirty="0"/>
          </a:p>
          <a:p>
            <a:pPr marL="0" indent="0" algn="l"/>
            <a:endParaRPr lang="es-ES" sz="1200" dirty="0"/>
          </a:p>
          <a:p>
            <a:pPr marL="0" indent="0" algn="l"/>
            <a:endParaRPr lang="es-ES" sz="1200" dirty="0"/>
          </a:p>
          <a:p>
            <a:pPr marL="0" indent="0" algn="l"/>
            <a:endParaRPr lang="es-ES" sz="1200" dirty="0"/>
          </a:p>
          <a:p>
            <a:pPr marL="0" indent="0" algn="l"/>
            <a:r>
              <a:rPr lang="es-ES" sz="1200" b="1" dirty="0"/>
              <a:t>2. Variable Ordinal</a:t>
            </a:r>
          </a:p>
          <a:p>
            <a:pPr marL="285750" indent="-285750" algn="l">
              <a:buFont typeface="Arial" panose="020B0604020202020204" pitchFamily="34" charset="0"/>
              <a:buChar char="•"/>
            </a:pPr>
            <a:r>
              <a:rPr lang="es-ES" sz="1200" dirty="0"/>
              <a:t>¿Cuán satisfecho se encuentra con…?</a:t>
            </a:r>
          </a:p>
          <a:p>
            <a:pPr marL="285750" indent="-285750" algn="l">
              <a:buFont typeface="Arial" panose="020B0604020202020204" pitchFamily="34" charset="0"/>
              <a:buChar char="•"/>
            </a:pPr>
            <a:r>
              <a:rPr lang="es-ES" sz="1200" dirty="0"/>
              <a:t>1 Muy en desacuerdo </a:t>
            </a:r>
          </a:p>
          <a:p>
            <a:pPr marL="285750" indent="-285750" algn="l">
              <a:buFont typeface="Arial" panose="020B0604020202020204" pitchFamily="34" charset="0"/>
              <a:buChar char="•"/>
            </a:pPr>
            <a:r>
              <a:rPr lang="es-ES" sz="1200" dirty="0"/>
              <a:t>2 En desacuerdo </a:t>
            </a:r>
          </a:p>
          <a:p>
            <a:pPr marL="285750" indent="-285750" algn="l">
              <a:buFont typeface="Arial" panose="020B0604020202020204" pitchFamily="34" charset="0"/>
              <a:buChar char="•"/>
            </a:pPr>
            <a:r>
              <a:rPr lang="es-ES" sz="1200" dirty="0"/>
              <a:t>3 De acuerdo</a:t>
            </a:r>
          </a:p>
          <a:p>
            <a:pPr marL="285750" indent="-285750" algn="l">
              <a:buFont typeface="Arial" panose="020B0604020202020204" pitchFamily="34" charset="0"/>
              <a:buChar char="•"/>
            </a:pPr>
            <a:r>
              <a:rPr lang="es-ES" sz="1200" dirty="0"/>
              <a:t>4 Muy de Acuerdo</a:t>
            </a:r>
          </a:p>
          <a:p>
            <a:pPr marL="285750" indent="-285750" algn="l">
              <a:buFont typeface="Arial" panose="020B0604020202020204" pitchFamily="34" charset="0"/>
              <a:buChar char="•"/>
            </a:pPr>
            <a:endParaRPr lang="es-ES" sz="1200" dirty="0"/>
          </a:p>
          <a:p>
            <a:pPr marL="0" indent="0" algn="l"/>
            <a:r>
              <a:rPr lang="es-ES" sz="1200" dirty="0">
                <a:sym typeface="Wingdings" panose="05000000000000000000" pitchFamily="2" charset="2"/>
              </a:rPr>
              <a:t> La llegada </a:t>
            </a:r>
            <a:r>
              <a:rPr lang="es-ES" sz="1200" b="1" u="sng" dirty="0">
                <a:sym typeface="Wingdings" panose="05000000000000000000" pitchFamily="2" charset="2"/>
              </a:rPr>
              <a:t>masiva</a:t>
            </a:r>
            <a:r>
              <a:rPr lang="es-ES" sz="1200" dirty="0">
                <a:sym typeface="Wingdings" panose="05000000000000000000" pitchFamily="2" charset="2"/>
              </a:rPr>
              <a:t> de migrantes en los últimos 10 años.</a:t>
            </a:r>
            <a:endParaRPr lang="es-ES" sz="1200" dirty="0"/>
          </a:p>
          <a:p>
            <a:pPr marL="285750" indent="-285750" algn="l">
              <a:buFont typeface="Arial" panose="020B0604020202020204" pitchFamily="34" charset="0"/>
              <a:buChar char="•"/>
            </a:pPr>
            <a:endParaRPr lang="es-ES" sz="1200" dirty="0"/>
          </a:p>
          <a:p>
            <a:pPr marL="0" indent="0" algn="l"/>
            <a:r>
              <a:rPr lang="es-ES" sz="1200" b="1" dirty="0"/>
              <a:t>3. Variable Nominal</a:t>
            </a:r>
          </a:p>
          <a:p>
            <a:pPr marL="285750" indent="-285750" algn="l">
              <a:buFont typeface="Arial" panose="020B0604020202020204" pitchFamily="34" charset="0"/>
              <a:buChar char="•"/>
            </a:pPr>
            <a:r>
              <a:rPr lang="es-ES" sz="1200" dirty="0"/>
              <a:t>Considerando ambas afirmaciones, con cual está más de acuerdo….</a:t>
            </a:r>
          </a:p>
          <a:p>
            <a:pPr marL="285750" indent="-285750" algn="l">
              <a:buFont typeface="Arial" panose="020B0604020202020204" pitchFamily="34" charset="0"/>
              <a:buChar char="•"/>
            </a:pPr>
            <a:r>
              <a:rPr lang="es-ES" sz="1200" dirty="0"/>
              <a:t>1 Alternativa A</a:t>
            </a:r>
          </a:p>
          <a:p>
            <a:pPr marL="285750" indent="-285750" algn="l">
              <a:buFont typeface="Arial" panose="020B0604020202020204" pitchFamily="34" charset="0"/>
              <a:buChar char="•"/>
            </a:pPr>
            <a:r>
              <a:rPr lang="es-ES" sz="1200" dirty="0"/>
              <a:t>2 Alternativa B</a:t>
            </a:r>
          </a:p>
          <a:p>
            <a:pPr marL="285750" indent="-285750" algn="l">
              <a:buFont typeface="Arial" panose="020B0604020202020204" pitchFamily="34" charset="0"/>
              <a:buChar char="•"/>
            </a:pPr>
            <a:endParaRPr lang="es-ES" sz="1200" dirty="0"/>
          </a:p>
          <a:p>
            <a:pPr marL="285750" indent="-285750" algn="l">
              <a:buFont typeface="Wingdings" panose="05000000000000000000" pitchFamily="2" charset="2"/>
              <a:buChar char="à"/>
            </a:pPr>
            <a:r>
              <a:rPr lang="es-ES" sz="1200" dirty="0">
                <a:sym typeface="Wingdings" panose="05000000000000000000" pitchFamily="2" charset="2"/>
              </a:rPr>
              <a:t>“La migración es un aporte a diversidad cultural pues permite conocer y compartir conocimientos y e interactuar con otros y otras”</a:t>
            </a:r>
          </a:p>
          <a:p>
            <a:pPr marL="285750" indent="-285750" algn="l">
              <a:buFont typeface="Wingdings" panose="05000000000000000000" pitchFamily="2" charset="2"/>
              <a:buChar char="à"/>
            </a:pPr>
            <a:r>
              <a:rPr lang="es-ES" sz="1200" dirty="0">
                <a:sym typeface="Wingdings" panose="05000000000000000000" pitchFamily="2" charset="2"/>
              </a:rPr>
              <a:t>“La migración genera conflictos culturales pues se generan grandes problemas de comprensión entre personas de distintas nacionalidades”</a:t>
            </a:r>
            <a:endParaRPr lang="es-ES" sz="1200" dirty="0"/>
          </a:p>
          <a:p>
            <a:pPr marL="285750" indent="-285750" algn="l">
              <a:buFont typeface="Arial" panose="020B0604020202020204" pitchFamily="34" charset="0"/>
              <a:buChar char="•"/>
            </a:pPr>
            <a:endParaRPr lang="es-ES" sz="1400" dirty="0"/>
          </a:p>
          <a:p>
            <a:pPr marL="0" indent="0" algn="l"/>
            <a:endParaRPr lang="es-ES" sz="1000" dirty="0"/>
          </a:p>
        </p:txBody>
      </p:sp>
    </p:spTree>
    <p:extLst>
      <p:ext uri="{BB962C8B-B14F-4D97-AF65-F5344CB8AC3E}">
        <p14:creationId xmlns:p14="http://schemas.microsoft.com/office/powerpoint/2010/main" val="825269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D5F18B8-B1A5-0554-0EAE-475CB8652CF6}"/>
              </a:ext>
            </a:extLst>
          </p:cNvPr>
          <p:cNvPicPr>
            <a:picLocks noChangeAspect="1"/>
          </p:cNvPicPr>
          <p:nvPr/>
        </p:nvPicPr>
        <p:blipFill>
          <a:blip r:embed="rId2"/>
          <a:stretch>
            <a:fillRect/>
          </a:stretch>
        </p:blipFill>
        <p:spPr>
          <a:xfrm>
            <a:off x="270795" y="857763"/>
            <a:ext cx="4985095" cy="3352938"/>
          </a:xfrm>
          <a:prstGeom prst="rect">
            <a:avLst/>
          </a:prstGeom>
        </p:spPr>
      </p:pic>
      <p:sp>
        <p:nvSpPr>
          <p:cNvPr id="5" name="CuadroTexto 4">
            <a:extLst>
              <a:ext uri="{FF2B5EF4-FFF2-40B4-BE49-F238E27FC236}">
                <a16:creationId xmlns:a16="http://schemas.microsoft.com/office/drawing/2014/main" id="{7FC80B74-39DD-118C-6A21-37372870861C}"/>
              </a:ext>
            </a:extLst>
          </p:cNvPr>
          <p:cNvSpPr txBox="1"/>
          <p:nvPr/>
        </p:nvSpPr>
        <p:spPr>
          <a:xfrm>
            <a:off x="5602374" y="941163"/>
            <a:ext cx="2814566" cy="3323987"/>
          </a:xfrm>
          <a:prstGeom prst="rect">
            <a:avLst/>
          </a:prstGeom>
          <a:noFill/>
        </p:spPr>
        <p:txBody>
          <a:bodyPr wrap="square" rtlCol="0">
            <a:spAutoFit/>
          </a:bodyPr>
          <a:lstStyle/>
          <a:p>
            <a:r>
              <a:rPr lang="es-ES" b="1" dirty="0" err="1">
                <a:latin typeface="Catamaran" panose="020B0604020202020204" charset="0"/>
                <a:cs typeface="Catamaran" panose="020B0604020202020204" charset="0"/>
              </a:rPr>
              <a:t>Intervalar</a:t>
            </a:r>
            <a:r>
              <a:rPr lang="es-ES" b="1" dirty="0">
                <a:latin typeface="Catamaran" panose="020B0604020202020204" charset="0"/>
                <a:cs typeface="Catamaran" panose="020B0604020202020204" charset="0"/>
              </a:rPr>
              <a:t>: </a:t>
            </a:r>
          </a:p>
          <a:p>
            <a:r>
              <a:rPr lang="es-ES" dirty="0">
                <a:latin typeface="Catamaran" panose="020B0604020202020204" charset="0"/>
                <a:cs typeface="Catamaran" panose="020B0604020202020204" charset="0"/>
              </a:rPr>
              <a:t>¿Cuán satisfecho se encuentra con la siguiente afirmación…?</a:t>
            </a:r>
          </a:p>
          <a:p>
            <a:endParaRPr lang="es-ES" b="1" dirty="0">
              <a:latin typeface="Catamaran" panose="020B0604020202020204" charset="0"/>
              <a:cs typeface="Catamaran" panose="020B0604020202020204" charset="0"/>
            </a:endParaRPr>
          </a:p>
          <a:p>
            <a:r>
              <a:rPr lang="es-ES" b="1" dirty="0">
                <a:latin typeface="Catamaran" panose="020B0604020202020204" charset="0"/>
                <a:cs typeface="Catamaran" panose="020B0604020202020204" charset="0"/>
              </a:rPr>
              <a:t>Ordinal:</a:t>
            </a:r>
          </a:p>
          <a:p>
            <a:r>
              <a:rPr lang="es-ES" sz="1400" dirty="0">
                <a:latin typeface="Catamaran" panose="020B0604020202020204" charset="0"/>
                <a:cs typeface="Catamaran" panose="020B0604020202020204" charset="0"/>
              </a:rPr>
              <a:t>¿Cuán satisfecho se encuentra con…?</a:t>
            </a:r>
          </a:p>
          <a:p>
            <a:endParaRPr lang="es-ES" b="1" dirty="0">
              <a:latin typeface="Catamaran" panose="020B0604020202020204" charset="0"/>
              <a:cs typeface="Catamaran" panose="020B0604020202020204" charset="0"/>
            </a:endParaRPr>
          </a:p>
          <a:p>
            <a:r>
              <a:rPr lang="es-ES" b="1" dirty="0">
                <a:latin typeface="Catamaran" panose="020B0604020202020204" charset="0"/>
                <a:cs typeface="Catamaran" panose="020B0604020202020204" charset="0"/>
              </a:rPr>
              <a:t>Nominal</a:t>
            </a:r>
          </a:p>
          <a:p>
            <a:r>
              <a:rPr lang="es-ES" sz="1400" dirty="0">
                <a:latin typeface="Catamaran" panose="020B0604020202020204" charset="0"/>
                <a:cs typeface="Catamaran" panose="020B0604020202020204" charset="0"/>
              </a:rPr>
              <a:t>Con cual de las siguientes afirmaciones encuentra mayor cercanía</a:t>
            </a:r>
          </a:p>
          <a:p>
            <a:endParaRPr lang="es-ES" dirty="0"/>
          </a:p>
          <a:p>
            <a:endParaRPr lang="es-ES" sz="1400" dirty="0"/>
          </a:p>
          <a:p>
            <a:endParaRPr lang="es-ES" dirty="0"/>
          </a:p>
        </p:txBody>
      </p:sp>
    </p:spTree>
    <p:extLst>
      <p:ext uri="{BB962C8B-B14F-4D97-AF65-F5344CB8AC3E}">
        <p14:creationId xmlns:p14="http://schemas.microsoft.com/office/powerpoint/2010/main" val="313493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DBCB4-689D-BD3C-6458-ABB8D3501C6E}"/>
              </a:ext>
            </a:extLst>
          </p:cNvPr>
          <p:cNvSpPr>
            <a:spLocks noGrp="1"/>
          </p:cNvSpPr>
          <p:nvPr>
            <p:ph type="title"/>
          </p:nvPr>
        </p:nvSpPr>
        <p:spPr>
          <a:xfrm>
            <a:off x="211800" y="345124"/>
            <a:ext cx="3325367" cy="1372163"/>
          </a:xfrm>
        </p:spPr>
        <p:txBody>
          <a:bodyPr/>
          <a:lstStyle/>
          <a:p>
            <a:r>
              <a:rPr lang="es-ES" dirty="0"/>
              <a:t>¿Se entiende?</a:t>
            </a:r>
            <a:endParaRPr lang="es-CL" dirty="0"/>
          </a:p>
        </p:txBody>
      </p:sp>
      <p:sp>
        <p:nvSpPr>
          <p:cNvPr id="3" name="Subtítulo 2">
            <a:extLst>
              <a:ext uri="{FF2B5EF4-FFF2-40B4-BE49-F238E27FC236}">
                <a16:creationId xmlns:a16="http://schemas.microsoft.com/office/drawing/2014/main" id="{013D3589-95A9-8495-4B57-75423D493B26}"/>
              </a:ext>
            </a:extLst>
          </p:cNvPr>
          <p:cNvSpPr>
            <a:spLocks noGrp="1"/>
          </p:cNvSpPr>
          <p:nvPr>
            <p:ph type="subTitle" idx="1"/>
          </p:nvPr>
        </p:nvSpPr>
        <p:spPr>
          <a:xfrm>
            <a:off x="459430" y="2203481"/>
            <a:ext cx="2961764" cy="2368519"/>
          </a:xfrm>
        </p:spPr>
        <p:txBody>
          <a:bodyPr/>
          <a:lstStyle/>
          <a:p>
            <a:r>
              <a:rPr lang="es-ES" dirty="0"/>
              <a:t>Para un estudio sobre deserción universitaria se hacen las siguientes preguntas: </a:t>
            </a:r>
          </a:p>
          <a:p>
            <a:endParaRPr lang="es-ES" dirty="0"/>
          </a:p>
          <a:p>
            <a:endParaRPr lang="es-ES" dirty="0"/>
          </a:p>
          <a:p>
            <a:endParaRPr lang="es-ES" dirty="0"/>
          </a:p>
          <a:p>
            <a:r>
              <a:rPr lang="es-ES" sz="2000" dirty="0"/>
              <a:t>Menti.com</a:t>
            </a:r>
          </a:p>
          <a:p>
            <a:r>
              <a:rPr lang="es-CL" sz="2000" b="1" i="0" dirty="0">
                <a:effectLst/>
                <a:latin typeface="MentiText"/>
              </a:rPr>
              <a:t>Código: 1248 8594</a:t>
            </a:r>
            <a:endParaRPr lang="es-CL" sz="2000" dirty="0"/>
          </a:p>
        </p:txBody>
      </p:sp>
      <p:pic>
        <p:nvPicPr>
          <p:cNvPr id="6" name="Imagen 5">
            <a:extLst>
              <a:ext uri="{FF2B5EF4-FFF2-40B4-BE49-F238E27FC236}">
                <a16:creationId xmlns:a16="http://schemas.microsoft.com/office/drawing/2014/main" id="{CEE8B33C-BC33-AF27-DE89-76A0D605DF87}"/>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val="1198564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D1E330-676D-7603-B56D-E6F00663CA34}"/>
              </a:ext>
            </a:extLst>
          </p:cNvPr>
          <p:cNvSpPr>
            <a:spLocks noGrp="1"/>
          </p:cNvSpPr>
          <p:nvPr>
            <p:ph type="title"/>
          </p:nvPr>
        </p:nvSpPr>
        <p:spPr>
          <a:xfrm>
            <a:off x="-49066" y="0"/>
            <a:ext cx="8943277" cy="1470010"/>
          </a:xfrm>
        </p:spPr>
        <p:txBody>
          <a:bodyPr/>
          <a:lstStyle/>
          <a:p>
            <a:pPr algn="l"/>
            <a:r>
              <a:rPr lang="es-ES" sz="2800" dirty="0"/>
              <a:t>A) ¿Qué tipo de variables son? </a:t>
            </a:r>
            <a:br>
              <a:rPr lang="es-ES" sz="2800" dirty="0"/>
            </a:br>
            <a:r>
              <a:rPr lang="es-ES" sz="2800" dirty="0"/>
              <a:t>B) ¿Cómo asignaría los puntos considerando ambas preguntas? (observe dirección)</a:t>
            </a:r>
            <a:endParaRPr lang="es-CL" sz="2800" dirty="0"/>
          </a:p>
        </p:txBody>
      </p:sp>
      <p:sp>
        <p:nvSpPr>
          <p:cNvPr id="3" name="Subtítulo 2">
            <a:extLst>
              <a:ext uri="{FF2B5EF4-FFF2-40B4-BE49-F238E27FC236}">
                <a16:creationId xmlns:a16="http://schemas.microsoft.com/office/drawing/2014/main" id="{B92B7339-4A5B-3AB1-C45F-59E0FAC16D72}"/>
              </a:ext>
            </a:extLst>
          </p:cNvPr>
          <p:cNvSpPr>
            <a:spLocks noGrp="1"/>
          </p:cNvSpPr>
          <p:nvPr>
            <p:ph type="subTitle" idx="1"/>
          </p:nvPr>
        </p:nvSpPr>
        <p:spPr>
          <a:xfrm>
            <a:off x="-102591" y="1668222"/>
            <a:ext cx="9246591" cy="1579012"/>
          </a:xfrm>
        </p:spPr>
        <p:txBody>
          <a:bodyPr/>
          <a:lstStyle/>
          <a:p>
            <a:pPr algn="l"/>
            <a:r>
              <a:rPr lang="es-ES" dirty="0"/>
              <a:t>1. Pensando en su actual carrera universitaria, ¿Cuánta confianza tiene Ud. en que completará todas las materias y entregará la tesis?</a:t>
            </a:r>
          </a:p>
          <a:p>
            <a:pPr algn="l"/>
            <a:r>
              <a:rPr lang="es-ES" dirty="0"/>
              <a:t>a)	Mucha confianza</a:t>
            </a:r>
          </a:p>
          <a:p>
            <a:pPr algn="l"/>
            <a:r>
              <a:rPr lang="es-ES" dirty="0"/>
              <a:t>b)	Algo de confianza</a:t>
            </a:r>
          </a:p>
          <a:p>
            <a:pPr algn="l"/>
            <a:r>
              <a:rPr lang="es-ES" dirty="0"/>
              <a:t>c)	Poca Confianza</a:t>
            </a:r>
          </a:p>
          <a:p>
            <a:pPr algn="l"/>
            <a:r>
              <a:rPr lang="es-ES" dirty="0"/>
              <a:t>d)	Mucha desconfianza</a:t>
            </a:r>
          </a:p>
          <a:p>
            <a:endParaRPr lang="es-ES" dirty="0"/>
          </a:p>
          <a:p>
            <a:pPr algn="l"/>
            <a:r>
              <a:rPr lang="es-ES" dirty="0"/>
              <a:t>2. Pensando en su actual carrera universitaria, ¿Con cuál de las siguientes afirmaciones está más de acuerdo: </a:t>
            </a:r>
          </a:p>
          <a:p>
            <a:pPr algn="l"/>
            <a:r>
              <a:rPr lang="es-ES" dirty="0"/>
              <a:t>a)	Tengo muchas dudas de si podré finalizar mi carrera universitaria, no me alcanza el tiempo y estoy confundido</a:t>
            </a:r>
          </a:p>
          <a:p>
            <a:pPr algn="l"/>
            <a:r>
              <a:rPr lang="es-ES" dirty="0"/>
              <a:t>b)	Tengo seguridad que finalizaré mi carrera universitaria, si me esfuerzo y cumplo podré lograrlo. </a:t>
            </a:r>
          </a:p>
        </p:txBody>
      </p:sp>
    </p:spTree>
    <p:extLst>
      <p:ext uri="{BB962C8B-B14F-4D97-AF65-F5344CB8AC3E}">
        <p14:creationId xmlns:p14="http://schemas.microsoft.com/office/powerpoint/2010/main" val="3034031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800" dirty="0"/>
              <a:t>Método de </a:t>
            </a:r>
            <a:r>
              <a:rPr lang="es-ES" sz="2800" b="1" dirty="0"/>
              <a:t>agregación</a:t>
            </a:r>
            <a:endParaRPr sz="2800" b="1" dirty="0"/>
          </a:p>
        </p:txBody>
      </p:sp>
      <p:cxnSp>
        <p:nvCxnSpPr>
          <p:cNvPr id="231" name="Google Shape;231;p34"/>
          <p:cNvCxnSpPr>
            <a:cxnSpLocks/>
          </p:cNvCxnSpPr>
          <p:nvPr/>
        </p:nvCxnSpPr>
        <p:spPr>
          <a:xfrm>
            <a:off x="4416448" y="1362734"/>
            <a:ext cx="2063865" cy="0"/>
          </a:xfrm>
          <a:prstGeom prst="straightConnector1">
            <a:avLst/>
          </a:prstGeom>
          <a:noFill/>
          <a:ln w="38100" cap="flat" cmpd="sng">
            <a:solidFill>
              <a:schemeClr val="lt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119271" y="1506330"/>
                <a:ext cx="8516730" cy="9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dirty="0"/>
                  <a:t>Fórmula más básica (índice aditivo sin ponderación)</a:t>
                </a:r>
                <a:endParaRPr lang="es-ES" dirty="0"/>
              </a:p>
              <a:p>
                <a:pPr marL="0" indent="0" algn="l"/>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Í</m:t>
                      </m:r>
                      <m:r>
                        <a:rPr lang="es-ES" sz="1800" b="0" i="1" smtClean="0">
                          <a:latin typeface="Cambria Math" panose="02040503050406030204" pitchFamily="18" charset="0"/>
                        </a:rPr>
                        <m:t>𝑛𝑑𝑖𝑐𝑒</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𝑃𝑟𝑒𝑔𝑢𝑛𝑡𝑎</m:t>
                          </m:r>
                          <m:r>
                            <a:rPr lang="es-ES" sz="1800" b="0" i="1" smtClean="0">
                              <a:latin typeface="Cambria Math" panose="02040503050406030204" pitchFamily="18" charset="0"/>
                            </a:rPr>
                            <m:t> 1+</m:t>
                          </m:r>
                          <m:r>
                            <a:rPr lang="es-ES" sz="1800" b="0" i="1" smtClean="0">
                              <a:latin typeface="Cambria Math" panose="02040503050406030204" pitchFamily="18" charset="0"/>
                            </a:rPr>
                            <m:t>𝑃𝑟𝑒𝑔𝑢𝑛𝑡𝑎</m:t>
                          </m:r>
                          <m:r>
                            <a:rPr lang="es-ES" sz="1800" b="0" i="1" smtClean="0">
                              <a:latin typeface="Cambria Math" panose="02040503050406030204" pitchFamily="18" charset="0"/>
                            </a:rPr>
                            <m:t> 2+</m:t>
                          </m:r>
                          <m:r>
                            <a:rPr lang="es-ES" sz="1800" b="0" i="1" smtClean="0">
                              <a:latin typeface="Cambria Math" panose="02040503050406030204" pitchFamily="18" charset="0"/>
                            </a:rPr>
                            <m:t>𝑃𝑟𝑒𝑔𝑢𝑛𝑡𝑎</m:t>
                          </m:r>
                          <m:r>
                            <a:rPr lang="es-ES" sz="1800" b="0" i="1" smtClean="0">
                              <a:latin typeface="Cambria Math" panose="02040503050406030204" pitchFamily="18" charset="0"/>
                            </a:rPr>
                            <m:t> 3…+</m:t>
                          </m:r>
                          <m:r>
                            <a:rPr lang="es-ES" sz="1800" b="0" i="1" smtClean="0">
                              <a:latin typeface="Cambria Math" panose="02040503050406030204" pitchFamily="18" charset="0"/>
                            </a:rPr>
                            <m:t>𝑃𝑟𝑒𝑔𝑢𝑛𝑡𝑎</m:t>
                          </m:r>
                          <m:r>
                            <a:rPr lang="es-ES" sz="1800" b="0" i="1" smtClean="0">
                              <a:latin typeface="Cambria Math" panose="02040503050406030204" pitchFamily="18" charset="0"/>
                            </a:rPr>
                            <m:t> </m:t>
                          </m:r>
                          <m:r>
                            <a:rPr lang="es-ES" sz="1800" b="0" i="1" smtClean="0">
                              <a:latin typeface="Cambria Math" panose="02040503050406030204" pitchFamily="18" charset="0"/>
                            </a:rPr>
                            <m:t>𝑋</m:t>
                          </m:r>
                        </m:num>
                        <m:den>
                          <m:r>
                            <a:rPr lang="es-ES" sz="1800" b="0" i="1" smtClean="0">
                              <a:latin typeface="Cambria Math" panose="02040503050406030204" pitchFamily="18" charset="0"/>
                            </a:rPr>
                            <m:t>𝑋</m:t>
                          </m:r>
                        </m:den>
                      </m:f>
                    </m:oMath>
                  </m:oMathPara>
                </a14:m>
                <a:endParaRPr lang="es-ES" sz="1800" dirty="0"/>
              </a:p>
            </p:txBody>
          </p:sp>
        </mc:Choice>
        <mc:Fallback xmlns="">
          <p:sp>
            <p:nvSpPr>
              <p:cNvPr id="4" name="Google Shape;230;p34">
                <a:extLst>
                  <a:ext uri="{FF2B5EF4-FFF2-40B4-BE49-F238E27FC236}">
                    <a16:creationId xmlns:a16="http://schemas.microsoft.com/office/drawing/2014/main" id="{7FCAFE68-EE9D-2D46-A4B9-BCF1CA85D2C3}"/>
                  </a:ext>
                </a:extLst>
              </p:cNvPr>
              <p:cNvSpPr txBox="1">
                <a:spLocks noRot="1" noChangeAspect="1" noMove="1" noResize="1" noEditPoints="1" noAdjustHandles="1" noChangeArrowheads="1" noChangeShapeType="1" noTextEdit="1"/>
              </p:cNvSpPr>
              <p:nvPr/>
            </p:nvSpPr>
            <p:spPr>
              <a:xfrm>
                <a:off x="119271" y="1506330"/>
                <a:ext cx="8516730" cy="963909"/>
              </a:xfrm>
              <a:prstGeom prst="rect">
                <a:avLst/>
              </a:prstGeom>
              <a:blipFill>
                <a:blip r:embed="rId3"/>
                <a:stretch>
                  <a:fillRect l="-143"/>
                </a:stretch>
              </a:blipFill>
              <a:ln>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9A797BC9-EB1C-6803-19A9-5E81FE7C3426}"/>
                  </a:ext>
                </a:extLst>
              </p:cNvPr>
              <p:cNvSpPr txBox="1"/>
              <p:nvPr/>
            </p:nvSpPr>
            <p:spPr>
              <a:xfrm>
                <a:off x="70677" y="2884557"/>
                <a:ext cx="9108661" cy="1855508"/>
              </a:xfrm>
              <a:prstGeom prst="rect">
                <a:avLst/>
              </a:prstGeom>
              <a:noFill/>
            </p:spPr>
            <p:txBody>
              <a:bodyPr wrap="square" rtlCol="0">
                <a:spAutoFit/>
              </a:bodyPr>
              <a:lstStyle/>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Criterios de ponderación</a:t>
                </a:r>
              </a:p>
              <a:p>
                <a:pPr lvl="3"/>
                <a:r>
                  <a:rPr lang="es-ES" sz="1800" dirty="0">
                    <a:latin typeface="Catamaran" panose="020B0604020202020204" charset="0"/>
                    <a:cs typeface="Catamaran" panose="020B0604020202020204" charset="0"/>
                  </a:rPr>
                  <a:t>	Solo si hay indicaciones teóricas fuertes</a:t>
                </a:r>
              </a:p>
              <a:p>
                <a:pPr lvl="3"/>
                <a:r>
                  <a:rPr lang="es-ES" sz="1800" dirty="0">
                    <a:latin typeface="Catamaran" panose="020B0604020202020204" charset="0"/>
                    <a:cs typeface="Catamaran" panose="020B0604020202020204" charset="0"/>
                  </a:rPr>
                  <a:t>	Fórmula ponderada</a:t>
                </a:r>
              </a:p>
              <a:p>
                <a:pPr lvl="3"/>
                <a:endParaRPr lang="es-ES" sz="2000" dirty="0">
                  <a:latin typeface="Catamaran" panose="020B0604020202020204" charset="0"/>
                  <a:cs typeface="Catamaran" panose="020B0604020202020204" charset="0"/>
                </a:endParaRPr>
              </a:p>
              <a:p>
                <a:pPr lvl="3"/>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Í</m:t>
                      </m:r>
                      <m:r>
                        <a:rPr lang="es-ES" b="0" i="1" smtClean="0">
                          <a:latin typeface="Cambria Math" panose="02040503050406030204" pitchFamily="18" charset="0"/>
                        </a:rPr>
                        <m:t>𝑛𝑑𝑖𝑐𝑒</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m:t>
                          </m:r>
                          <m:r>
                            <a:rPr lang="es-ES" b="0" i="1" smtClean="0">
                              <a:latin typeface="Cambria Math" panose="02040503050406030204" pitchFamily="18" charset="0"/>
                            </a:rPr>
                            <m:t>𝑃𝑟𝑒𝑔𝑢𝑛𝑡𝑎</m:t>
                          </m:r>
                          <m:r>
                            <a:rPr lang="es-ES" b="0" i="1" smtClean="0">
                              <a:latin typeface="Cambria Math" panose="02040503050406030204" pitchFamily="18" charset="0"/>
                            </a:rPr>
                            <m:t> 1 ∗ 0,3+</m:t>
                          </m:r>
                          <m:r>
                            <a:rPr lang="es-ES" b="0" i="1" smtClean="0">
                              <a:latin typeface="Cambria Math" panose="02040503050406030204" pitchFamily="18" charset="0"/>
                            </a:rPr>
                            <m:t>𝑃𝑟𝑒𝑔𝑢𝑛𝑡𝑎</m:t>
                          </m:r>
                          <m:r>
                            <a:rPr lang="es-ES" b="0" i="1" smtClean="0">
                              <a:latin typeface="Cambria Math" panose="02040503050406030204" pitchFamily="18" charset="0"/>
                            </a:rPr>
                            <m:t> 2 ∗0,4+</m:t>
                          </m:r>
                          <m:r>
                            <a:rPr lang="es-ES" b="0" i="1" smtClean="0">
                              <a:latin typeface="Cambria Math" panose="02040503050406030204" pitchFamily="18" charset="0"/>
                            </a:rPr>
                            <m:t>𝑃𝑟𝑒𝑔𝑢𝑛𝑡𝑎</m:t>
                          </m:r>
                          <m:r>
                            <a:rPr lang="es-ES" b="0" i="1" smtClean="0">
                              <a:latin typeface="Cambria Math" panose="02040503050406030204" pitchFamily="18" charset="0"/>
                            </a:rPr>
                            <m:t> 3 ∗0,3…+</m:t>
                          </m:r>
                          <m:r>
                            <a:rPr lang="es-ES" b="0" i="1" smtClean="0">
                              <a:latin typeface="Cambria Math" panose="02040503050406030204" pitchFamily="18" charset="0"/>
                            </a:rPr>
                            <m:t>𝑃𝑟𝑒𝑔𝑢𝑛𝑡𝑎</m:t>
                          </m:r>
                          <m:r>
                            <a:rPr lang="es-ES" b="0" i="1" smtClean="0">
                              <a:latin typeface="Cambria Math" panose="02040503050406030204" pitchFamily="18" charset="0"/>
                            </a:rPr>
                            <m:t> </m:t>
                          </m:r>
                          <m:r>
                            <a:rPr lang="es-ES" b="0" i="1" smtClean="0">
                              <a:latin typeface="Cambria Math" panose="02040503050406030204" pitchFamily="18" charset="0"/>
                            </a:rPr>
                            <m:t>𝑋</m:t>
                          </m:r>
                          <m:r>
                            <a:rPr lang="es-ES" b="0" i="1" smtClean="0">
                              <a:latin typeface="Cambria Math" panose="02040503050406030204" pitchFamily="18" charset="0"/>
                            </a:rPr>
                            <m:t> ∗0,…)</m:t>
                          </m:r>
                        </m:num>
                        <m:den>
                          <m:r>
                            <a:rPr lang="es-ES" b="0" i="1" smtClean="0">
                              <a:latin typeface="Cambria Math" panose="02040503050406030204" pitchFamily="18" charset="0"/>
                            </a:rPr>
                            <m:t>𝑋</m:t>
                          </m:r>
                        </m:den>
                      </m:f>
                    </m:oMath>
                  </m:oMathPara>
                </a14:m>
                <a:endParaRPr lang="es-ES" dirty="0">
                  <a:latin typeface="Catamaran" panose="020B0604020202020204" charset="0"/>
                  <a:cs typeface="Catamaran" panose="020B0604020202020204" charset="0"/>
                </a:endParaRPr>
              </a:p>
              <a:p>
                <a:r>
                  <a:rPr lang="es-ES" dirty="0">
                    <a:latin typeface="Catamaran" panose="020B0604020202020204" charset="0"/>
                    <a:cs typeface="Catamaran" panose="020B0604020202020204" charset="0"/>
                  </a:rPr>
                  <a:t>	 </a:t>
                </a:r>
                <a:endParaRPr lang="es-CL" dirty="0">
                  <a:latin typeface="Catamaran" panose="020B0604020202020204" charset="0"/>
                  <a:cs typeface="Catamaran" panose="020B0604020202020204" charset="0"/>
                </a:endParaRPr>
              </a:p>
            </p:txBody>
          </p:sp>
        </mc:Choice>
        <mc:Fallback xmlns="">
          <p:sp>
            <p:nvSpPr>
              <p:cNvPr id="3" name="CuadroTexto 2">
                <a:extLst>
                  <a:ext uri="{FF2B5EF4-FFF2-40B4-BE49-F238E27FC236}">
                    <a16:creationId xmlns:a16="http://schemas.microsoft.com/office/drawing/2014/main" id="{9A797BC9-EB1C-6803-19A9-5E81FE7C3426}"/>
                  </a:ext>
                </a:extLst>
              </p:cNvPr>
              <p:cNvSpPr txBox="1">
                <a:spLocks noRot="1" noChangeAspect="1" noMove="1" noResize="1" noEditPoints="1" noAdjustHandles="1" noChangeArrowheads="1" noChangeShapeType="1" noTextEdit="1"/>
              </p:cNvSpPr>
              <p:nvPr/>
            </p:nvSpPr>
            <p:spPr>
              <a:xfrm>
                <a:off x="70677" y="2884557"/>
                <a:ext cx="9108661" cy="1855508"/>
              </a:xfrm>
              <a:prstGeom prst="rect">
                <a:avLst/>
              </a:prstGeom>
              <a:blipFill>
                <a:blip r:embed="rId4"/>
                <a:stretch>
                  <a:fillRect l="-469" t="-2295"/>
                </a:stretch>
              </a:blipFill>
            </p:spPr>
            <p:txBody>
              <a:bodyPr/>
              <a:lstStyle/>
              <a:p>
                <a:r>
                  <a:rPr lang="es-CL">
                    <a:noFill/>
                  </a:rPr>
                  <a:t> </a:t>
                </a:r>
              </a:p>
            </p:txBody>
          </p:sp>
        </mc:Fallback>
      </mc:AlternateContent>
    </p:spTree>
    <p:extLst>
      <p:ext uri="{BB962C8B-B14F-4D97-AF65-F5344CB8AC3E}">
        <p14:creationId xmlns:p14="http://schemas.microsoft.com/office/powerpoint/2010/main" val="1284042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800" dirty="0"/>
              <a:t>Usos y ventajas de los </a:t>
            </a:r>
            <a:r>
              <a:rPr lang="es-ES" sz="2800" b="1" dirty="0"/>
              <a:t>Índices</a:t>
            </a:r>
            <a:endParaRPr sz="2800" b="1" dirty="0"/>
          </a:p>
        </p:txBody>
      </p:sp>
      <p:cxnSp>
        <p:nvCxnSpPr>
          <p:cNvPr id="231" name="Google Shape;231;p34"/>
          <p:cNvCxnSpPr>
            <a:cxnSpLocks/>
          </p:cNvCxnSpPr>
          <p:nvPr/>
        </p:nvCxnSpPr>
        <p:spPr>
          <a:xfrm>
            <a:off x="4416448" y="1362734"/>
            <a:ext cx="2063865"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119271" y="1506330"/>
            <a:ext cx="8516730" cy="9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Permiten comparabilidad rápidamente</a:t>
            </a:r>
          </a:p>
          <a:p>
            <a:pPr marL="285750" indent="-285750" algn="l">
              <a:buFont typeface="Arial" panose="020B0604020202020204" pitchFamily="34" charset="0"/>
              <a:buChar char="•"/>
            </a:pPr>
            <a:r>
              <a:rPr lang="es-ES" sz="2400" dirty="0"/>
              <a:t>Pueden ser usados en distintos lugares</a:t>
            </a:r>
          </a:p>
          <a:p>
            <a:pPr marL="285750" indent="-285750" algn="l">
              <a:buFont typeface="Arial" panose="020B0604020202020204" pitchFamily="34" charset="0"/>
              <a:buChar char="•"/>
            </a:pPr>
            <a:r>
              <a:rPr lang="es-ES" sz="2400" dirty="0"/>
              <a:t>Resumen mucha información en un número (facilitan la toma de decisiones)</a:t>
            </a:r>
          </a:p>
          <a:p>
            <a:pPr marL="285750" indent="-285750" algn="l">
              <a:buFont typeface="Arial" panose="020B0604020202020204" pitchFamily="34" charset="0"/>
              <a:buChar char="•"/>
            </a:pPr>
            <a:r>
              <a:rPr lang="es-ES" sz="2400" dirty="0"/>
              <a:t>Además de su uso académico, permiten justificar políticas públicas y evaluar </a:t>
            </a:r>
            <a:r>
              <a:rPr lang="es-ES" sz="2400" b="1" dirty="0"/>
              <a:t>líneas base</a:t>
            </a:r>
          </a:p>
          <a:p>
            <a:pPr marL="742950" lvl="1" indent="-285750" algn="l">
              <a:buFont typeface="Arial" panose="020B0604020202020204" pitchFamily="34" charset="0"/>
              <a:buChar char="•"/>
            </a:pPr>
            <a:endParaRPr lang="es-ES" sz="2200" b="1" dirty="0"/>
          </a:p>
        </p:txBody>
      </p:sp>
    </p:spTree>
    <p:extLst>
      <p:ext uri="{BB962C8B-B14F-4D97-AF65-F5344CB8AC3E}">
        <p14:creationId xmlns:p14="http://schemas.microsoft.com/office/powerpoint/2010/main" val="300934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Línea de base</a:t>
            </a:r>
            <a:endParaRPr sz="4400" b="1" dirty="0"/>
          </a:p>
        </p:txBody>
      </p:sp>
      <p:cxnSp>
        <p:nvCxnSpPr>
          <p:cNvPr id="231" name="Google Shape;231;p34"/>
          <p:cNvCxnSpPr>
            <a:cxnSpLocks/>
          </p:cNvCxnSpPr>
          <p:nvPr/>
        </p:nvCxnSpPr>
        <p:spPr>
          <a:xfrm>
            <a:off x="5057142" y="1255208"/>
            <a:ext cx="1307974"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6440" y="163435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buFont typeface="Arial" panose="020B0604020202020204" pitchFamily="34" charset="0"/>
              <a:buChar char="•"/>
            </a:pPr>
            <a:r>
              <a:rPr lang="es-ES" sz="2000" b="1" dirty="0"/>
              <a:t>Primera medición </a:t>
            </a:r>
            <a:r>
              <a:rPr lang="es-ES" sz="2000" dirty="0"/>
              <a:t>de todos los indicadores contemplados en el diseño de un proyecto de desarrollo social y, por ende, permite conocer el </a:t>
            </a:r>
            <a:r>
              <a:rPr lang="es-ES" sz="2000" b="1" dirty="0"/>
              <a:t>valor de los indicadores</a:t>
            </a:r>
            <a:r>
              <a:rPr lang="es-ES" sz="2000" dirty="0"/>
              <a:t> al momento de iniciarse las </a:t>
            </a:r>
            <a:r>
              <a:rPr lang="es-ES" sz="2000" i="1" dirty="0"/>
              <a:t>acciones planificadas, </a:t>
            </a:r>
            <a:r>
              <a:rPr lang="es-ES" sz="2000" dirty="0"/>
              <a:t>es decir, establece el </a:t>
            </a:r>
            <a:r>
              <a:rPr lang="es-ES" sz="2000" b="1" dirty="0"/>
              <a:t>“punto de partida” del proyecto o intervención. </a:t>
            </a:r>
          </a:p>
          <a:p>
            <a:pPr marL="0" indent="0" algn="l"/>
            <a:endParaRPr lang="es-ES" sz="2000" b="1" dirty="0"/>
          </a:p>
          <a:p>
            <a:pPr marL="342900" indent="-342900" algn="l">
              <a:buFont typeface="Arial" panose="020B0604020202020204" pitchFamily="34" charset="0"/>
              <a:buChar char="•"/>
            </a:pPr>
            <a:r>
              <a:rPr lang="es-ES" sz="2000" dirty="0"/>
              <a:t>Índice de “estrés” académico / Índice de “participación política” da 30 el primer año de aplicación, será posible ver desde donde partimos para observar el cambio o aplicar medidas para tener una intervención eficaz. </a:t>
            </a:r>
          </a:p>
        </p:txBody>
      </p:sp>
    </p:spTree>
    <p:extLst>
      <p:ext uri="{BB962C8B-B14F-4D97-AF65-F5344CB8AC3E}">
        <p14:creationId xmlns:p14="http://schemas.microsoft.com/office/powerpoint/2010/main" val="18320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E269F-FF75-6EA5-FBB0-9C56207B2DAB}"/>
              </a:ext>
            </a:extLst>
          </p:cNvPr>
          <p:cNvSpPr>
            <a:spLocks noGrp="1"/>
          </p:cNvSpPr>
          <p:nvPr>
            <p:ph type="title"/>
          </p:nvPr>
        </p:nvSpPr>
        <p:spPr/>
        <p:txBody>
          <a:bodyPr/>
          <a:lstStyle/>
          <a:p>
            <a:r>
              <a:rPr lang="es-CL" dirty="0" err="1"/>
              <a:t>Trade</a:t>
            </a:r>
            <a:r>
              <a:rPr lang="es-CL" dirty="0"/>
              <a:t> off: cantidad de preguntas/correcta aplicación</a:t>
            </a:r>
          </a:p>
        </p:txBody>
      </p:sp>
      <p:sp>
        <p:nvSpPr>
          <p:cNvPr id="3" name="Marcador de contenido 2">
            <a:extLst>
              <a:ext uri="{FF2B5EF4-FFF2-40B4-BE49-F238E27FC236}">
                <a16:creationId xmlns:a16="http://schemas.microsoft.com/office/drawing/2014/main" id="{2DC97BF7-BEE1-559B-3743-30CE114C7BCA}"/>
              </a:ext>
            </a:extLst>
          </p:cNvPr>
          <p:cNvSpPr>
            <a:spLocks noGrp="1"/>
          </p:cNvSpPr>
          <p:nvPr>
            <p:ph idx="1"/>
          </p:nvPr>
        </p:nvSpPr>
        <p:spPr>
          <a:xfrm>
            <a:off x="628650" y="1387211"/>
            <a:ext cx="7886700" cy="3245511"/>
          </a:xfrm>
        </p:spPr>
        <p:txBody>
          <a:bodyPr/>
          <a:lstStyle/>
          <a:p>
            <a:r>
              <a:rPr lang="es-CL" sz="2800" dirty="0"/>
              <a:t>Pocas preguntas para medir conceptos complejos: genera errores</a:t>
            </a:r>
          </a:p>
          <a:p>
            <a:r>
              <a:rPr lang="es-CL" sz="2800" dirty="0"/>
              <a:t>Tentación de hacer muchas preguntas</a:t>
            </a:r>
          </a:p>
          <a:p>
            <a:r>
              <a:rPr lang="es-CL" sz="2800" dirty="0"/>
              <a:t>Observar el tiempo que demoran y cansancio de encuestadores</a:t>
            </a:r>
          </a:p>
          <a:p>
            <a:r>
              <a:rPr lang="es-CL" sz="2800" dirty="0"/>
              <a:t>Lograr medir lo que se quiere medir?</a:t>
            </a:r>
          </a:p>
        </p:txBody>
      </p:sp>
    </p:spTree>
    <p:extLst>
      <p:ext uri="{BB962C8B-B14F-4D97-AF65-F5344CB8AC3E}">
        <p14:creationId xmlns:p14="http://schemas.microsoft.com/office/powerpoint/2010/main" val="2878547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400" b="1" dirty="0"/>
              <a:t>Ejemplo : </a:t>
            </a:r>
            <a:br>
              <a:rPr lang="es-ES" sz="2400" dirty="0"/>
            </a:br>
            <a:r>
              <a:rPr lang="es-ES" sz="2400" dirty="0"/>
              <a:t>Índice construido con datos primarios de encuesta: </a:t>
            </a:r>
            <a:r>
              <a:rPr lang="es-ES" sz="2400" b="1" dirty="0"/>
              <a:t>Índice de seguridad humana subjetiva</a:t>
            </a:r>
            <a:r>
              <a:rPr lang="es-ES" sz="2400" dirty="0"/>
              <a:t>, PNUD 2012</a:t>
            </a:r>
          </a:p>
        </p:txBody>
      </p:sp>
      <p:cxnSp>
        <p:nvCxnSpPr>
          <p:cNvPr id="231" name="Google Shape;231;p34"/>
          <p:cNvCxnSpPr>
            <a:cxnSpLocks/>
          </p:cNvCxnSpPr>
          <p:nvPr/>
        </p:nvCxnSpPr>
        <p:spPr>
          <a:xfrm>
            <a:off x="4416448" y="1362734"/>
            <a:ext cx="2063865" cy="0"/>
          </a:xfrm>
          <a:prstGeom prst="straightConnector1">
            <a:avLst/>
          </a:prstGeom>
          <a:noFill/>
          <a:ln w="38100" cap="flat" cmpd="sng">
            <a:solidFill>
              <a:schemeClr val="lt2"/>
            </a:solidFill>
            <a:prstDash val="solid"/>
            <a:round/>
            <a:headEnd type="none" w="med" len="med"/>
            <a:tailEnd type="none" w="med" len="med"/>
          </a:ln>
        </p:spPr>
      </p:cxnSp>
      <p:pic>
        <p:nvPicPr>
          <p:cNvPr id="5" name="Imagen 4">
            <a:extLst>
              <a:ext uri="{FF2B5EF4-FFF2-40B4-BE49-F238E27FC236}">
                <a16:creationId xmlns:a16="http://schemas.microsoft.com/office/drawing/2014/main" id="{B11237A2-D765-D844-5C39-6F12E96D9D18}"/>
              </a:ext>
            </a:extLst>
          </p:cNvPr>
          <p:cNvPicPr>
            <a:picLocks noChangeAspect="1"/>
          </p:cNvPicPr>
          <p:nvPr/>
        </p:nvPicPr>
        <p:blipFill rotWithShape="1">
          <a:blip r:embed="rId3"/>
          <a:srcRect l="10513" t="11100" r="12825" b="25854"/>
          <a:stretch/>
        </p:blipFill>
        <p:spPr>
          <a:xfrm>
            <a:off x="0" y="1423846"/>
            <a:ext cx="6784403" cy="3719654"/>
          </a:xfrm>
          <a:prstGeom prst="rect">
            <a:avLst/>
          </a:prstGeom>
        </p:spPr>
      </p:pic>
      <p:pic>
        <p:nvPicPr>
          <p:cNvPr id="7" name="Imagen 6">
            <a:extLst>
              <a:ext uri="{FF2B5EF4-FFF2-40B4-BE49-F238E27FC236}">
                <a16:creationId xmlns:a16="http://schemas.microsoft.com/office/drawing/2014/main" id="{1216319A-EAF1-44C7-C887-A7A8220BAEE0}"/>
              </a:ext>
            </a:extLst>
          </p:cNvPr>
          <p:cNvPicPr>
            <a:picLocks noChangeAspect="1"/>
          </p:cNvPicPr>
          <p:nvPr/>
        </p:nvPicPr>
        <p:blipFill rotWithShape="1">
          <a:blip r:embed="rId4"/>
          <a:srcRect l="12305" t="34081" r="59192" b="16834"/>
          <a:stretch/>
        </p:blipFill>
        <p:spPr>
          <a:xfrm>
            <a:off x="6784403" y="1802038"/>
            <a:ext cx="2199020" cy="2524636"/>
          </a:xfrm>
          <a:prstGeom prst="rect">
            <a:avLst/>
          </a:prstGeom>
        </p:spPr>
      </p:pic>
    </p:spTree>
    <p:extLst>
      <p:ext uri="{BB962C8B-B14F-4D97-AF65-F5344CB8AC3E}">
        <p14:creationId xmlns:p14="http://schemas.microsoft.com/office/powerpoint/2010/main" val="2440246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400" dirty="0"/>
              <a:t>Ejemplo 2: Índice construido con datos primarios de encuesta: </a:t>
            </a:r>
            <a:r>
              <a:rPr lang="es-ES" sz="2400" b="1" dirty="0"/>
              <a:t>Índice de seguridad humana subjetiva</a:t>
            </a:r>
            <a:r>
              <a:rPr lang="es-ES" sz="2400" dirty="0"/>
              <a:t>, PNUD 2012</a:t>
            </a:r>
            <a:endParaRPr sz="2400" dirty="0"/>
          </a:p>
        </p:txBody>
      </p:sp>
      <p:cxnSp>
        <p:nvCxnSpPr>
          <p:cNvPr id="231" name="Google Shape;231;p34"/>
          <p:cNvCxnSpPr>
            <a:cxnSpLocks/>
          </p:cNvCxnSpPr>
          <p:nvPr/>
        </p:nvCxnSpPr>
        <p:spPr>
          <a:xfrm>
            <a:off x="4416448" y="1362734"/>
            <a:ext cx="2063865"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119271" y="1506330"/>
            <a:ext cx="8516730" cy="9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b="1" dirty="0"/>
              <a:t>Seguridad Humana</a:t>
            </a:r>
            <a:r>
              <a:rPr lang="es-ES" sz="2400" dirty="0"/>
              <a:t>: es la evaluación que las personas hacen respecto de la existencia y eficacia de los mecanismos </a:t>
            </a:r>
          </a:p>
        </p:txBody>
      </p:sp>
      <p:sp>
        <p:nvSpPr>
          <p:cNvPr id="2" name="AutoShape 2">
            <a:extLst>
              <a:ext uri="{FF2B5EF4-FFF2-40B4-BE49-F238E27FC236}">
                <a16:creationId xmlns:a16="http://schemas.microsoft.com/office/drawing/2014/main" id="{F175E84B-F875-CB30-0F38-1B88A7B61BCD}"/>
              </a:ext>
            </a:extLst>
          </p:cNvPr>
          <p:cNvSpPr>
            <a:spLocks noChangeArrowheads="1"/>
          </p:cNvSpPr>
          <p:nvPr/>
        </p:nvSpPr>
        <p:spPr bwMode="auto">
          <a:xfrm>
            <a:off x="2011877" y="3088318"/>
            <a:ext cx="890588" cy="1600200"/>
          </a:xfrm>
          <a:prstGeom prst="roundRect">
            <a:avLst>
              <a:gd name="adj" fmla="val 16667"/>
            </a:avLst>
          </a:prstGeom>
          <a:solidFill>
            <a:schemeClr val="accent5">
              <a:lumMod val="85000"/>
            </a:schemeClr>
          </a:solidFill>
          <a:ln>
            <a:noFill/>
          </a:ln>
          <a:effectLst/>
        </p:spPr>
        <p:txBody>
          <a:bodyPr anchor="ctr"/>
          <a:lstStyle/>
          <a:p>
            <a:pPr algn="ctr"/>
            <a:r>
              <a:rPr lang="es-MX" altLang="es-CL" sz="1100" b="1" dirty="0">
                <a:latin typeface="Catamaran" panose="020B0604020202020204" charset="0"/>
                <a:cs typeface="Catamaran" panose="020B0604020202020204" charset="0"/>
              </a:rPr>
              <a:t>Seguridad Humana</a:t>
            </a:r>
            <a:endParaRPr lang="es-ES" altLang="es-CL" sz="1100" b="1" dirty="0">
              <a:latin typeface="Catamaran" panose="020B0604020202020204" charset="0"/>
              <a:cs typeface="Catamaran" panose="020B0604020202020204" charset="0"/>
            </a:endParaRPr>
          </a:p>
        </p:txBody>
      </p:sp>
      <p:cxnSp>
        <p:nvCxnSpPr>
          <p:cNvPr id="13" name="Conector recto de flecha 12">
            <a:extLst>
              <a:ext uri="{FF2B5EF4-FFF2-40B4-BE49-F238E27FC236}">
                <a16:creationId xmlns:a16="http://schemas.microsoft.com/office/drawing/2014/main" id="{C1FB6A87-F73C-EB57-BE82-D7FF3D9415AA}"/>
              </a:ext>
            </a:extLst>
          </p:cNvPr>
          <p:cNvCxnSpPr/>
          <p:nvPr/>
        </p:nvCxnSpPr>
        <p:spPr>
          <a:xfrm flipV="1">
            <a:off x="3087757" y="2615096"/>
            <a:ext cx="883478" cy="463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ector recto de flecha 15">
            <a:extLst>
              <a:ext uri="{FF2B5EF4-FFF2-40B4-BE49-F238E27FC236}">
                <a16:creationId xmlns:a16="http://schemas.microsoft.com/office/drawing/2014/main" id="{0052F107-782B-D4A6-5E63-07F0AAB86C17}"/>
              </a:ext>
            </a:extLst>
          </p:cNvPr>
          <p:cNvCxnSpPr>
            <a:cxnSpLocks/>
          </p:cNvCxnSpPr>
          <p:nvPr/>
        </p:nvCxnSpPr>
        <p:spPr>
          <a:xfrm flipV="1">
            <a:off x="3087757" y="3413727"/>
            <a:ext cx="974034" cy="7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ector recto de flecha 17">
            <a:extLst>
              <a:ext uri="{FF2B5EF4-FFF2-40B4-BE49-F238E27FC236}">
                <a16:creationId xmlns:a16="http://schemas.microsoft.com/office/drawing/2014/main" id="{77DB7282-A291-E952-ACA5-7B077C8DE10D}"/>
              </a:ext>
            </a:extLst>
          </p:cNvPr>
          <p:cNvCxnSpPr>
            <a:cxnSpLocks/>
          </p:cNvCxnSpPr>
          <p:nvPr/>
        </p:nvCxnSpPr>
        <p:spPr>
          <a:xfrm>
            <a:off x="3046896" y="4079836"/>
            <a:ext cx="96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9BAB54C1-8110-1DCD-CB4F-FB662340BD4C}"/>
              </a:ext>
            </a:extLst>
          </p:cNvPr>
          <p:cNvCxnSpPr>
            <a:cxnSpLocks/>
          </p:cNvCxnSpPr>
          <p:nvPr/>
        </p:nvCxnSpPr>
        <p:spPr>
          <a:xfrm>
            <a:off x="3135244" y="4520658"/>
            <a:ext cx="965200" cy="335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CuadroTexto 21">
            <a:extLst>
              <a:ext uri="{FF2B5EF4-FFF2-40B4-BE49-F238E27FC236}">
                <a16:creationId xmlns:a16="http://schemas.microsoft.com/office/drawing/2014/main" id="{20A80769-9602-038B-ABA8-AACBF948AA3E}"/>
              </a:ext>
            </a:extLst>
          </p:cNvPr>
          <p:cNvSpPr txBox="1"/>
          <p:nvPr/>
        </p:nvSpPr>
        <p:spPr>
          <a:xfrm>
            <a:off x="3938358" y="2478557"/>
            <a:ext cx="740908" cy="307777"/>
          </a:xfrm>
          <a:prstGeom prst="rect">
            <a:avLst/>
          </a:prstGeom>
          <a:noFill/>
        </p:spPr>
        <p:txBody>
          <a:bodyPr wrap="none" rtlCol="0">
            <a:spAutoFit/>
          </a:bodyPr>
          <a:lstStyle/>
          <a:p>
            <a:r>
              <a:rPr lang="es-ES" dirty="0">
                <a:latin typeface="Catamaran" panose="020B0604020202020204" charset="0"/>
                <a:cs typeface="Catamaran" panose="020B0604020202020204" charset="0"/>
              </a:rPr>
              <a:t>Laboral</a:t>
            </a:r>
            <a:endParaRPr lang="es-CL" dirty="0">
              <a:latin typeface="Catamaran" panose="020B0604020202020204" charset="0"/>
              <a:cs typeface="Catamaran" panose="020B0604020202020204" charset="0"/>
            </a:endParaRPr>
          </a:p>
        </p:txBody>
      </p:sp>
      <p:sp>
        <p:nvSpPr>
          <p:cNvPr id="23" name="CuadroTexto 22">
            <a:extLst>
              <a:ext uri="{FF2B5EF4-FFF2-40B4-BE49-F238E27FC236}">
                <a16:creationId xmlns:a16="http://schemas.microsoft.com/office/drawing/2014/main" id="{0F5EDBDE-F105-638E-319F-05F916125C58}"/>
              </a:ext>
            </a:extLst>
          </p:cNvPr>
          <p:cNvSpPr txBox="1"/>
          <p:nvPr/>
        </p:nvSpPr>
        <p:spPr>
          <a:xfrm>
            <a:off x="4012096" y="3261850"/>
            <a:ext cx="593432" cy="307777"/>
          </a:xfrm>
          <a:prstGeom prst="rect">
            <a:avLst/>
          </a:prstGeom>
          <a:noFill/>
        </p:spPr>
        <p:txBody>
          <a:bodyPr wrap="none" rtlCol="0">
            <a:spAutoFit/>
          </a:bodyPr>
          <a:lstStyle/>
          <a:p>
            <a:r>
              <a:rPr lang="es-ES" dirty="0">
                <a:latin typeface="Catamaran" panose="020B0604020202020204" charset="0"/>
                <a:cs typeface="Catamaran" panose="020B0604020202020204" charset="0"/>
              </a:rPr>
              <a:t>Salud</a:t>
            </a:r>
            <a:endParaRPr lang="es-CL" dirty="0">
              <a:latin typeface="Catamaran" panose="020B0604020202020204" charset="0"/>
              <a:cs typeface="Catamaran" panose="020B0604020202020204" charset="0"/>
            </a:endParaRPr>
          </a:p>
        </p:txBody>
      </p:sp>
      <p:sp>
        <p:nvSpPr>
          <p:cNvPr id="24" name="CuadroTexto 23">
            <a:extLst>
              <a:ext uri="{FF2B5EF4-FFF2-40B4-BE49-F238E27FC236}">
                <a16:creationId xmlns:a16="http://schemas.microsoft.com/office/drawing/2014/main" id="{8CE7F10E-4BA0-16A3-0E03-17EDEC77880E}"/>
              </a:ext>
            </a:extLst>
          </p:cNvPr>
          <p:cNvSpPr txBox="1"/>
          <p:nvPr/>
        </p:nvSpPr>
        <p:spPr>
          <a:xfrm>
            <a:off x="4119732" y="3925947"/>
            <a:ext cx="1729961" cy="307777"/>
          </a:xfrm>
          <a:prstGeom prst="rect">
            <a:avLst/>
          </a:prstGeom>
          <a:noFill/>
        </p:spPr>
        <p:txBody>
          <a:bodyPr wrap="none" rtlCol="0">
            <a:spAutoFit/>
          </a:bodyPr>
          <a:lstStyle/>
          <a:p>
            <a:r>
              <a:rPr lang="es-ES" dirty="0">
                <a:latin typeface="Catamaran" panose="020B0604020202020204" charset="0"/>
                <a:cs typeface="Catamaran" panose="020B0604020202020204" charset="0"/>
              </a:rPr>
              <a:t>Seguridad ciudadana</a:t>
            </a:r>
            <a:endParaRPr lang="es-CL" dirty="0">
              <a:latin typeface="Catamaran" panose="020B0604020202020204" charset="0"/>
              <a:cs typeface="Catamaran" panose="020B0604020202020204" charset="0"/>
            </a:endParaRPr>
          </a:p>
        </p:txBody>
      </p:sp>
      <p:sp>
        <p:nvSpPr>
          <p:cNvPr id="25" name="CuadroTexto 24">
            <a:extLst>
              <a:ext uri="{FF2B5EF4-FFF2-40B4-BE49-F238E27FC236}">
                <a16:creationId xmlns:a16="http://schemas.microsoft.com/office/drawing/2014/main" id="{5C8F687F-C8AA-93F6-FD00-F6739A4D4BE8}"/>
              </a:ext>
            </a:extLst>
          </p:cNvPr>
          <p:cNvSpPr txBox="1"/>
          <p:nvPr/>
        </p:nvSpPr>
        <p:spPr>
          <a:xfrm>
            <a:off x="4210289" y="4702490"/>
            <a:ext cx="854721" cy="307777"/>
          </a:xfrm>
          <a:prstGeom prst="rect">
            <a:avLst/>
          </a:prstGeom>
          <a:noFill/>
        </p:spPr>
        <p:txBody>
          <a:bodyPr wrap="none" rtlCol="0">
            <a:spAutoFit/>
          </a:bodyPr>
          <a:lstStyle/>
          <a:p>
            <a:r>
              <a:rPr lang="es-ES" dirty="0">
                <a:latin typeface="Catamaran" panose="020B0604020202020204" charset="0"/>
                <a:cs typeface="Catamaran" panose="020B0604020202020204" charset="0"/>
              </a:rPr>
              <a:t>Previsión</a:t>
            </a: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69054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Sintesis sesiónes anteriores</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97005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800" dirty="0"/>
              <a:t>Ejemplo de operacionalización: “Seguridad humana subjetiva” (versión abreviada, IDH 2012)</a:t>
            </a:r>
            <a:endParaRPr sz="2800" b="1" dirty="0"/>
          </a:p>
        </p:txBody>
      </p:sp>
      <p:cxnSp>
        <p:nvCxnSpPr>
          <p:cNvPr id="231" name="Google Shape;231;p34"/>
          <p:cNvCxnSpPr>
            <a:cxnSpLocks/>
          </p:cNvCxnSpPr>
          <p:nvPr/>
        </p:nvCxnSpPr>
        <p:spPr>
          <a:xfrm>
            <a:off x="4416448" y="1362734"/>
            <a:ext cx="2063865"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119271" y="1506330"/>
            <a:ext cx="8516730" cy="9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Objetivo de la investigación: </a:t>
            </a:r>
            <a:r>
              <a:rPr lang="es-ES" sz="2000" dirty="0"/>
              <a:t>‘Conocer el nivel de seguridad humana subjetiva de los chilenos’</a:t>
            </a:r>
          </a:p>
          <a:p>
            <a:pPr marL="0" indent="0" algn="l"/>
            <a:endParaRPr lang="es-ES" sz="2000" dirty="0"/>
          </a:p>
          <a:p>
            <a:pPr marL="285750" indent="-285750" algn="l">
              <a:buFont typeface="Arial" panose="020B0604020202020204" pitchFamily="34" charset="0"/>
              <a:buChar char="•"/>
            </a:pPr>
            <a:r>
              <a:rPr lang="es-ES" sz="2000" b="1" dirty="0"/>
              <a:t>Definición teórica de seguridad humana subjetiva (en el marco teórico): </a:t>
            </a:r>
            <a:r>
              <a:rPr lang="es-ES" sz="2000" dirty="0"/>
              <a:t>‘Es la evaluación que las personas hacen respecto de la existencia y eficacia de los mecanismos de seguridad de que disponen y que sedimenta un particular estado psicológico’ (IDH, 1998)</a:t>
            </a:r>
          </a:p>
        </p:txBody>
      </p:sp>
    </p:spTree>
    <p:extLst>
      <p:ext uri="{BB962C8B-B14F-4D97-AF65-F5344CB8AC3E}">
        <p14:creationId xmlns:p14="http://schemas.microsoft.com/office/powerpoint/2010/main" val="2744883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416448" y="1362734"/>
            <a:ext cx="2063865"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03202" y="114852"/>
            <a:ext cx="8516730" cy="9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Definición nominal de la variable ‘nivel de seguridad humana subjetiva</a:t>
            </a:r>
            <a:r>
              <a:rPr lang="es-ES" sz="2000" dirty="0"/>
              <a:t>’ (al final del marco teórico): </a:t>
            </a:r>
          </a:p>
          <a:p>
            <a:pPr marL="742950" lvl="1" indent="-285750" algn="l">
              <a:buFont typeface="Arial" panose="020B0604020202020204" pitchFamily="34" charset="0"/>
              <a:buChar char="•"/>
            </a:pPr>
            <a:r>
              <a:rPr lang="es-ES" sz="1800" dirty="0"/>
              <a:t>‘Es la evaluación que hacen las personas de la existencia y eficacia de los mecanismos de seguridad de que disponen en los siguientes ámbitos: laboral, salud, seguridad ciudadana y previsión’ [*en la versión original incluye también cultura y relaciones sociales]</a:t>
            </a:r>
          </a:p>
          <a:p>
            <a:pPr marL="0" indent="0" algn="l"/>
            <a:endParaRPr lang="es-ES" sz="2000" dirty="0"/>
          </a:p>
          <a:p>
            <a:pPr marL="285750" indent="-285750" algn="l">
              <a:buFont typeface="Arial" panose="020B0604020202020204" pitchFamily="34" charset="0"/>
              <a:buChar char="•"/>
            </a:pPr>
            <a:r>
              <a:rPr lang="es-ES" sz="2000" b="1" dirty="0"/>
              <a:t>Definición </a:t>
            </a:r>
            <a:r>
              <a:rPr lang="es-ES" sz="2000" b="1" u="sng" dirty="0"/>
              <a:t>operacional</a:t>
            </a:r>
            <a:r>
              <a:rPr lang="es-ES" sz="2000" b="1" dirty="0"/>
              <a:t> ‘nivel de seguridad humana subjetiva’: </a:t>
            </a:r>
          </a:p>
          <a:p>
            <a:pPr marL="742950" lvl="1" indent="-285750" algn="l">
              <a:buFont typeface="Arial" panose="020B0604020202020204" pitchFamily="34" charset="0"/>
              <a:buChar char="•"/>
            </a:pPr>
            <a:r>
              <a:rPr lang="es-ES" sz="1800" dirty="0"/>
              <a:t>El nivel de seguridad humana subjetiva será medido a partir del puntaje total que resulte de la sumatoria de los puntajes obtenidos en cada uno de los siguientes indicadores (ver tabla de especificaciones):</a:t>
            </a:r>
          </a:p>
        </p:txBody>
      </p:sp>
    </p:spTree>
    <p:extLst>
      <p:ext uri="{BB962C8B-B14F-4D97-AF65-F5344CB8AC3E}">
        <p14:creationId xmlns:p14="http://schemas.microsoft.com/office/powerpoint/2010/main" val="1570823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416448" y="1362734"/>
            <a:ext cx="2063865"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50398" y="1916889"/>
            <a:ext cx="8516730" cy="9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dirty="0"/>
              <a:t>El índice original (año 1998) tenía 20 indicadores (y 6 dimensiones)</a:t>
            </a:r>
          </a:p>
          <a:p>
            <a:pPr marL="285750" indent="-285750" algn="l">
              <a:buFont typeface="Arial" panose="020B0604020202020204" pitchFamily="34" charset="0"/>
              <a:buChar char="•"/>
            </a:pPr>
            <a:r>
              <a:rPr lang="es-ES" sz="2000" dirty="0"/>
              <a:t>El año 2011 se replica en versión abreviada (9 indicadores, 4 dimensiones), dejando las dimensiones e indicadores que más discriminan.</a:t>
            </a:r>
          </a:p>
        </p:txBody>
      </p:sp>
    </p:spTree>
    <p:extLst>
      <p:ext uri="{BB962C8B-B14F-4D97-AF65-F5344CB8AC3E}">
        <p14:creationId xmlns:p14="http://schemas.microsoft.com/office/powerpoint/2010/main" val="1066390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416448" y="1362734"/>
            <a:ext cx="2063865"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03202" y="521252"/>
            <a:ext cx="8516730" cy="9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dirty="0"/>
              <a:t>Dimensiones, subdimensiones e indicadores del Índice</a:t>
            </a:r>
          </a:p>
        </p:txBody>
      </p:sp>
      <p:pic>
        <p:nvPicPr>
          <p:cNvPr id="3" name="Imagen 2">
            <a:extLst>
              <a:ext uri="{FF2B5EF4-FFF2-40B4-BE49-F238E27FC236}">
                <a16:creationId xmlns:a16="http://schemas.microsoft.com/office/drawing/2014/main" id="{BC77B5F4-3345-994E-F1F0-D40E5E57B01E}"/>
              </a:ext>
            </a:extLst>
          </p:cNvPr>
          <p:cNvPicPr>
            <a:picLocks noChangeAspect="1"/>
          </p:cNvPicPr>
          <p:nvPr/>
        </p:nvPicPr>
        <p:blipFill rotWithShape="1">
          <a:blip r:embed="rId3"/>
          <a:srcRect l="26182" t="36930" r="13414" b="27773"/>
          <a:stretch/>
        </p:blipFill>
        <p:spPr>
          <a:xfrm>
            <a:off x="512589" y="1362734"/>
            <a:ext cx="8207343" cy="3197363"/>
          </a:xfrm>
          <a:prstGeom prst="rect">
            <a:avLst/>
          </a:prstGeom>
        </p:spPr>
      </p:pic>
    </p:spTree>
    <p:extLst>
      <p:ext uri="{BB962C8B-B14F-4D97-AF65-F5344CB8AC3E}">
        <p14:creationId xmlns:p14="http://schemas.microsoft.com/office/powerpoint/2010/main" val="2547548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416448" y="1362734"/>
            <a:ext cx="2063865" cy="0"/>
          </a:xfrm>
          <a:prstGeom prst="straightConnector1">
            <a:avLst/>
          </a:prstGeom>
          <a:noFill/>
          <a:ln w="38100" cap="flat" cmpd="sng">
            <a:solidFill>
              <a:schemeClr val="lt2"/>
            </a:solidFill>
            <a:prstDash val="solid"/>
            <a:round/>
            <a:headEnd type="none" w="med" len="med"/>
            <a:tailEnd type="none" w="med" len="med"/>
          </a:ln>
        </p:spPr>
      </p:cxnSp>
      <p:pic>
        <p:nvPicPr>
          <p:cNvPr id="5" name="Imagen 4">
            <a:extLst>
              <a:ext uri="{FF2B5EF4-FFF2-40B4-BE49-F238E27FC236}">
                <a16:creationId xmlns:a16="http://schemas.microsoft.com/office/drawing/2014/main" id="{BF5664D2-C68D-1600-FABE-FCE90DBFBAC3}"/>
              </a:ext>
            </a:extLst>
          </p:cNvPr>
          <p:cNvPicPr>
            <a:picLocks noChangeAspect="1"/>
          </p:cNvPicPr>
          <p:nvPr/>
        </p:nvPicPr>
        <p:blipFill rotWithShape="1">
          <a:blip r:embed="rId3"/>
          <a:srcRect l="25151" t="20698" r="13929" b="11627"/>
          <a:stretch/>
        </p:blipFill>
        <p:spPr>
          <a:xfrm>
            <a:off x="1325216" y="51037"/>
            <a:ext cx="6807202" cy="5041425"/>
          </a:xfrm>
          <a:prstGeom prst="rect">
            <a:avLst/>
          </a:prstGeom>
        </p:spPr>
      </p:pic>
      <p:cxnSp>
        <p:nvCxnSpPr>
          <p:cNvPr id="3" name="Conector recto de flecha 2">
            <a:extLst>
              <a:ext uri="{FF2B5EF4-FFF2-40B4-BE49-F238E27FC236}">
                <a16:creationId xmlns:a16="http://schemas.microsoft.com/office/drawing/2014/main" id="{3E720A71-82B3-F2D2-25BF-F8CEEC6BD924}"/>
              </a:ext>
            </a:extLst>
          </p:cNvPr>
          <p:cNvCxnSpPr/>
          <p:nvPr/>
        </p:nvCxnSpPr>
        <p:spPr>
          <a:xfrm flipV="1">
            <a:off x="587022" y="2408296"/>
            <a:ext cx="1569156" cy="436504"/>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de flecha 3">
            <a:extLst>
              <a:ext uri="{FF2B5EF4-FFF2-40B4-BE49-F238E27FC236}">
                <a16:creationId xmlns:a16="http://schemas.microsoft.com/office/drawing/2014/main" id="{17E7C78B-40D4-8BDE-7374-47FF3BF60BC0}"/>
              </a:ext>
            </a:extLst>
          </p:cNvPr>
          <p:cNvCxnSpPr>
            <a:cxnSpLocks/>
          </p:cNvCxnSpPr>
          <p:nvPr/>
        </p:nvCxnSpPr>
        <p:spPr>
          <a:xfrm>
            <a:off x="587022" y="2844800"/>
            <a:ext cx="1569156" cy="35748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981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408153" y="304801"/>
            <a:ext cx="8288691" cy="11159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Tipos de resultados que permite mostrar</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pic>
        <p:nvPicPr>
          <p:cNvPr id="3" name="Imagen 2">
            <a:extLst>
              <a:ext uri="{FF2B5EF4-FFF2-40B4-BE49-F238E27FC236}">
                <a16:creationId xmlns:a16="http://schemas.microsoft.com/office/drawing/2014/main" id="{322F9DC8-3EF0-A158-B72C-D942E119DDA6}"/>
              </a:ext>
            </a:extLst>
          </p:cNvPr>
          <p:cNvPicPr>
            <a:picLocks noChangeAspect="1"/>
          </p:cNvPicPr>
          <p:nvPr/>
        </p:nvPicPr>
        <p:blipFill rotWithShape="1">
          <a:blip r:embed="rId3"/>
          <a:srcRect l="26526" t="17778" r="18796" b="14975"/>
          <a:stretch/>
        </p:blipFill>
        <p:spPr>
          <a:xfrm>
            <a:off x="2456069" y="1341194"/>
            <a:ext cx="4554331" cy="373407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pic>
        <p:nvPicPr>
          <p:cNvPr id="4" name="Imagen 3">
            <a:extLst>
              <a:ext uri="{FF2B5EF4-FFF2-40B4-BE49-F238E27FC236}">
                <a16:creationId xmlns:a16="http://schemas.microsoft.com/office/drawing/2014/main" id="{E06D9B1C-B867-EEA2-BBF1-DCC1D594ED3B}"/>
              </a:ext>
            </a:extLst>
          </p:cNvPr>
          <p:cNvPicPr>
            <a:picLocks noChangeAspect="1"/>
          </p:cNvPicPr>
          <p:nvPr/>
        </p:nvPicPr>
        <p:blipFill rotWithShape="1">
          <a:blip r:embed="rId3"/>
          <a:srcRect l="24751" t="20526" r="20227" b="12829"/>
          <a:stretch/>
        </p:blipFill>
        <p:spPr>
          <a:xfrm>
            <a:off x="1281044" y="-39555"/>
            <a:ext cx="6325705" cy="5107957"/>
          </a:xfrm>
          <a:prstGeom prst="rect">
            <a:avLst/>
          </a:prstGeom>
        </p:spPr>
      </p:pic>
    </p:spTree>
    <p:extLst>
      <p:ext uri="{BB962C8B-B14F-4D97-AF65-F5344CB8AC3E}">
        <p14:creationId xmlns:p14="http://schemas.microsoft.com/office/powerpoint/2010/main" val="2284402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DF44B8-760A-4CAA-AC84-AC94FD2C1A7E}"/>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F18B7885-8D97-F07A-2E1B-78A8DB2A3437}"/>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9D0408A1-4C53-F044-5504-11029628A0AF}"/>
              </a:ext>
            </a:extLst>
          </p:cNvPr>
          <p:cNvPicPr>
            <a:picLocks noChangeAspect="1"/>
          </p:cNvPicPr>
          <p:nvPr/>
        </p:nvPicPr>
        <p:blipFill rotWithShape="1">
          <a:blip r:embed="rId2"/>
          <a:srcRect l="25839" t="20784" r="15075" b="12227"/>
          <a:stretch/>
        </p:blipFill>
        <p:spPr>
          <a:xfrm>
            <a:off x="852556" y="0"/>
            <a:ext cx="6797210" cy="5137426"/>
          </a:xfrm>
          <a:prstGeom prst="rect">
            <a:avLst/>
          </a:prstGeom>
        </p:spPr>
      </p:pic>
    </p:spTree>
    <p:extLst>
      <p:ext uri="{BB962C8B-B14F-4D97-AF65-F5344CB8AC3E}">
        <p14:creationId xmlns:p14="http://schemas.microsoft.com/office/powerpoint/2010/main" val="3091734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80407" y="2864446"/>
            <a:ext cx="6278409" cy="6267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Ejercicio </a:t>
            </a:r>
            <a:r>
              <a:rPr lang="es-CL" sz="3600" dirty="0"/>
              <a:t>en clase</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60117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26749" y="1096875"/>
            <a:ext cx="9017251" cy="3560850"/>
          </a:xfrm>
          <a:prstGeom prst="rect">
            <a:avLst/>
          </a:prstGeom>
        </p:spPr>
        <p:txBody>
          <a:bodyPr spcFirstLastPara="1" wrap="square" lIns="91425" tIns="91425" rIns="91425" bIns="91425" anchor="t" anchorCtr="0">
            <a:noAutofit/>
          </a:bodyPr>
          <a:lstStyle/>
          <a:p>
            <a:pPr marL="285750" lvl="0" indent="0" algn="l">
              <a:buFont typeface="Arial" panose="020B0604020202020204" pitchFamily="34" charset="0"/>
              <a:buChar char="•"/>
            </a:pPr>
            <a:r>
              <a:rPr lang="es-CL" sz="1800" dirty="0"/>
              <a:t> Siguiendo al operacionalización de su proyecto de investigación realice:</a:t>
            </a:r>
          </a:p>
          <a:p>
            <a:pPr marL="742950" lvl="1" indent="0" algn="l">
              <a:buFont typeface="Arial" panose="020B0604020202020204" pitchFamily="34" charset="0"/>
              <a:buChar char="•"/>
            </a:pPr>
            <a:r>
              <a:rPr lang="es-CL" sz="1600" dirty="0"/>
              <a:t>2 preguntas de hecho y 2 de aptitudes; </a:t>
            </a:r>
          </a:p>
          <a:p>
            <a:pPr marL="742950" lvl="1" indent="0" algn="l">
              <a:buFont typeface="Arial" panose="020B0604020202020204" pitchFamily="34" charset="0"/>
              <a:buChar char="•"/>
            </a:pPr>
            <a:r>
              <a:rPr lang="es-CL" sz="1600" dirty="0"/>
              <a:t>1 abiertas, 1 cerradas simple y 1 cerrada múltiple; </a:t>
            </a:r>
          </a:p>
          <a:p>
            <a:pPr marL="742950" lvl="1" indent="0" algn="l">
              <a:buFont typeface="Arial" panose="020B0604020202020204" pitchFamily="34" charset="0"/>
              <a:buChar char="•"/>
            </a:pPr>
            <a:r>
              <a:rPr lang="es-CL" sz="1600" dirty="0"/>
              <a:t>1 nominal dicotómica, 1 nominal múltiple; 1 ordinal y 1 escalar</a:t>
            </a:r>
          </a:p>
          <a:p>
            <a:pPr marL="742950" lvl="1" indent="0" algn="l">
              <a:buFont typeface="Arial" panose="020B0604020202020204" pitchFamily="34" charset="0"/>
              <a:buChar char="•"/>
            </a:pPr>
            <a:endParaRPr lang="es-CL" sz="1600" dirty="0"/>
          </a:p>
          <a:p>
            <a:pPr marL="285750" indent="0" algn="l">
              <a:buFont typeface="Arial" panose="020B0604020202020204" pitchFamily="34" charset="0"/>
              <a:buChar char="•"/>
            </a:pPr>
            <a:r>
              <a:rPr lang="es-CL" sz="1800" dirty="0"/>
              <a:t>corríjalas grupalmente siguiendo indicaciones de equipos docente y de </a:t>
            </a:r>
            <a:r>
              <a:rPr lang="es-CL" sz="1800" dirty="0" err="1"/>
              <a:t>compañerxs</a:t>
            </a:r>
            <a:endParaRPr sz="1800"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8248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12862E8-CA2F-C5D9-49AF-CA0B1954AF5A}"/>
              </a:ext>
            </a:extLst>
          </p:cNvPr>
          <p:cNvPicPr>
            <a:picLocks noChangeAspect="1"/>
          </p:cNvPicPr>
          <p:nvPr/>
        </p:nvPicPr>
        <p:blipFill>
          <a:blip r:embed="rId2"/>
          <a:stretch>
            <a:fillRect/>
          </a:stretch>
        </p:blipFill>
        <p:spPr>
          <a:xfrm>
            <a:off x="1551389" y="95574"/>
            <a:ext cx="5816088" cy="5047926"/>
          </a:xfrm>
          <a:prstGeom prst="rect">
            <a:avLst/>
          </a:prstGeom>
        </p:spPr>
      </p:pic>
    </p:spTree>
    <p:extLst>
      <p:ext uri="{BB962C8B-B14F-4D97-AF65-F5344CB8AC3E}">
        <p14:creationId xmlns:p14="http://schemas.microsoft.com/office/powerpoint/2010/main" val="293311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F25082-880C-1A16-09D6-6F755EA85B98}"/>
              </a:ext>
            </a:extLst>
          </p:cNvPr>
          <p:cNvPicPr>
            <a:picLocks noChangeAspect="1"/>
          </p:cNvPicPr>
          <p:nvPr/>
        </p:nvPicPr>
        <p:blipFill>
          <a:blip r:embed="rId2"/>
          <a:stretch>
            <a:fillRect/>
          </a:stretch>
        </p:blipFill>
        <p:spPr>
          <a:xfrm>
            <a:off x="1075641" y="139235"/>
            <a:ext cx="6992718" cy="4865030"/>
          </a:xfrm>
          <a:prstGeom prst="rect">
            <a:avLst/>
          </a:prstGeom>
        </p:spPr>
      </p:pic>
    </p:spTree>
    <p:extLst>
      <p:ext uri="{BB962C8B-B14F-4D97-AF65-F5344CB8AC3E}">
        <p14:creationId xmlns:p14="http://schemas.microsoft.com/office/powerpoint/2010/main" val="3171396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82339" y="523758"/>
            <a:ext cx="9226339" cy="896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Cómo armar el </a:t>
            </a:r>
            <a:r>
              <a:rPr lang="en" sz="4400" b="1" dirty="0"/>
              <a:t>cuestionario</a:t>
            </a:r>
            <a:r>
              <a:rPr lang="en" sz="4400" dirty="0"/>
              <a:t>?</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282" y="149212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buFont typeface="Arial" panose="020B0604020202020204" pitchFamily="34" charset="0"/>
              <a:buChar char="•"/>
            </a:pPr>
            <a:r>
              <a:rPr lang="es-ES" sz="1800" dirty="0"/>
              <a:t>Tiene usted una subjetividad neoliberal?</a:t>
            </a:r>
          </a:p>
          <a:p>
            <a:pPr marL="342900" indent="-342900" algn="l">
              <a:buFont typeface="Arial" panose="020B0604020202020204" pitchFamily="34" charset="0"/>
              <a:buChar char="•"/>
            </a:pPr>
            <a:r>
              <a:rPr lang="es-ES" sz="1800" dirty="0"/>
              <a:t>Es usted machista?</a:t>
            </a:r>
          </a:p>
          <a:p>
            <a:pPr marL="342900" indent="-342900" algn="l">
              <a:buFont typeface="Arial" panose="020B0604020202020204" pitchFamily="34" charset="0"/>
              <a:buChar char="•"/>
            </a:pPr>
            <a:r>
              <a:rPr lang="es-ES" sz="1800" dirty="0"/>
              <a:t>Es usted alienado?</a:t>
            </a:r>
          </a:p>
        </p:txBody>
      </p:sp>
    </p:spTree>
    <p:extLst>
      <p:ext uri="{BB962C8B-B14F-4D97-AF65-F5344CB8AC3E}">
        <p14:creationId xmlns:p14="http://schemas.microsoft.com/office/powerpoint/2010/main" val="1631295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44076" y="2567427"/>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dirty="0">
                <a:latin typeface="Catamaran" panose="020B0604020202020204" charset="0"/>
                <a:cs typeface="Catamaran" panose="020B0604020202020204" charset="0"/>
              </a:rPr>
              <a:t>Concepto (variable latente)</a:t>
            </a:r>
            <a:endParaRPr lang="es-ES" altLang="es-CL" sz="2100" b="1" dirty="0">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2493180"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1932395" y="2510279"/>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4732745"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4732745" y="2395978"/>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71461"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2493180"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4732745"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1034664"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335638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567929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2" name="Rectángulo 1">
            <a:extLst>
              <a:ext uri="{FF2B5EF4-FFF2-40B4-BE49-F238E27FC236}">
                <a16:creationId xmlns:a16="http://schemas.microsoft.com/office/drawing/2014/main" id="{974A055C-49EC-EB13-A362-08A9CE151620}"/>
              </a:ext>
            </a:extLst>
          </p:cNvPr>
          <p:cNvSpPr/>
          <p:nvPr/>
        </p:nvSpPr>
        <p:spPr>
          <a:xfrm>
            <a:off x="7457494" y="2817519"/>
            <a:ext cx="1293040" cy="1042867"/>
          </a:xfrm>
          <a:prstGeom prst="rect">
            <a:avLst/>
          </a:prstGeom>
          <a:solidFill>
            <a:schemeClr val="accent5">
              <a:lumMod val="85000"/>
            </a:schemeClr>
          </a:solidFill>
          <a:ln>
            <a:noFill/>
          </a:ln>
          <a:effectLst/>
        </p:spPr>
        <p:txBody>
          <a:bodyPr anchor="ctr"/>
          <a:lstStyle/>
          <a:p>
            <a:pPr algn="ctr"/>
            <a:r>
              <a:rPr lang="es-CL" sz="1500" b="1" dirty="0">
                <a:solidFill>
                  <a:srgbClr val="000000"/>
                </a:solidFill>
                <a:latin typeface="Catamaran" panose="020B0604020202020204" charset="0"/>
                <a:cs typeface="Catamaran" panose="020B0604020202020204" charset="0"/>
              </a:rPr>
              <a:t>Preguntas</a:t>
            </a:r>
          </a:p>
        </p:txBody>
      </p:sp>
      <p:sp>
        <p:nvSpPr>
          <p:cNvPr id="3" name="Flecha: a la derecha 2">
            <a:extLst>
              <a:ext uri="{FF2B5EF4-FFF2-40B4-BE49-F238E27FC236}">
                <a16:creationId xmlns:a16="http://schemas.microsoft.com/office/drawing/2014/main" id="{F401D35A-B0BC-3FD0-53DA-8F9CB864BF81}"/>
              </a:ext>
            </a:extLst>
          </p:cNvPr>
          <p:cNvSpPr/>
          <p:nvPr/>
        </p:nvSpPr>
        <p:spPr>
          <a:xfrm>
            <a:off x="6646689" y="3138928"/>
            <a:ext cx="429206" cy="285750"/>
          </a:xfrm>
          <a:prstGeom prst="rightArrow">
            <a:avLst/>
          </a:prstGeom>
          <a:solidFill>
            <a:schemeClr val="accent5">
              <a:lumMod val="85000"/>
            </a:schemeClr>
          </a:solidFill>
          <a:ln>
            <a:noFill/>
          </a:ln>
          <a:effectLst/>
        </p:spPr>
        <p:txBody>
          <a:bodyPr anchor="ctr"/>
          <a:lstStyle/>
          <a:p>
            <a:pPr algn="ctr"/>
            <a:endParaRPr lang="es-CL" sz="1500" b="1" dirty="0">
              <a:solidFill>
                <a:srgbClr val="000000"/>
              </a:solidFill>
              <a:latin typeface="Catamaran" panose="020B0604020202020204" charset="0"/>
              <a:cs typeface="Catamaran"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17DBA1-5C45-361F-7476-8323867A178C}"/>
              </a:ext>
            </a:extLst>
          </p:cNvPr>
          <p:cNvSpPr>
            <a:spLocks noGrp="1"/>
          </p:cNvSpPr>
          <p:nvPr>
            <p:ph type="title"/>
          </p:nvPr>
        </p:nvSpPr>
        <p:spPr/>
        <p:txBody>
          <a:bodyPr/>
          <a:lstStyle/>
          <a:p>
            <a:endParaRPr lang="es-CL"/>
          </a:p>
        </p:txBody>
      </p:sp>
      <p:sp>
        <p:nvSpPr>
          <p:cNvPr id="3" name="Título 2">
            <a:extLst>
              <a:ext uri="{FF2B5EF4-FFF2-40B4-BE49-F238E27FC236}">
                <a16:creationId xmlns:a16="http://schemas.microsoft.com/office/drawing/2014/main" id="{CDD820A2-D287-2799-49D8-F42EB3309EFF}"/>
              </a:ext>
            </a:extLst>
          </p:cNvPr>
          <p:cNvSpPr>
            <a:spLocks noGrp="1"/>
          </p:cNvSpPr>
          <p:nvPr>
            <p:ph type="title" idx="2"/>
          </p:nvPr>
        </p:nvSpPr>
        <p:spPr/>
        <p:txBody>
          <a:bodyPr/>
          <a:lstStyle/>
          <a:p>
            <a:endParaRPr lang="es-CL"/>
          </a:p>
        </p:txBody>
      </p:sp>
      <p:sp>
        <p:nvSpPr>
          <p:cNvPr id="4" name="Subtítulo 3">
            <a:extLst>
              <a:ext uri="{FF2B5EF4-FFF2-40B4-BE49-F238E27FC236}">
                <a16:creationId xmlns:a16="http://schemas.microsoft.com/office/drawing/2014/main" id="{1AFEF006-099E-7174-E137-F8BCF3A474B6}"/>
              </a:ext>
            </a:extLst>
          </p:cNvPr>
          <p:cNvSpPr>
            <a:spLocks noGrp="1"/>
          </p:cNvSpPr>
          <p:nvPr>
            <p:ph type="subTitle" idx="1"/>
          </p:nvPr>
        </p:nvSpPr>
        <p:spPr/>
        <p:txBody>
          <a:bodyPr/>
          <a:lstStyle/>
          <a:p>
            <a:endParaRPr lang="es-CL"/>
          </a:p>
        </p:txBody>
      </p:sp>
      <p:sp>
        <p:nvSpPr>
          <p:cNvPr id="5" name="Título 4">
            <a:extLst>
              <a:ext uri="{FF2B5EF4-FFF2-40B4-BE49-F238E27FC236}">
                <a16:creationId xmlns:a16="http://schemas.microsoft.com/office/drawing/2014/main" id="{A4E006EC-C66A-FD32-933C-2E0F3BD39846}"/>
              </a:ext>
            </a:extLst>
          </p:cNvPr>
          <p:cNvSpPr>
            <a:spLocks noGrp="1"/>
          </p:cNvSpPr>
          <p:nvPr>
            <p:ph type="title" idx="3"/>
          </p:nvPr>
        </p:nvSpPr>
        <p:spPr/>
        <p:txBody>
          <a:bodyPr/>
          <a:lstStyle/>
          <a:p>
            <a:endParaRPr lang="es-CL"/>
          </a:p>
        </p:txBody>
      </p:sp>
      <p:sp>
        <p:nvSpPr>
          <p:cNvPr id="6" name="Título 5">
            <a:extLst>
              <a:ext uri="{FF2B5EF4-FFF2-40B4-BE49-F238E27FC236}">
                <a16:creationId xmlns:a16="http://schemas.microsoft.com/office/drawing/2014/main" id="{DF6B68BD-DC21-F6E2-12D8-2B6873FC070A}"/>
              </a:ext>
            </a:extLst>
          </p:cNvPr>
          <p:cNvSpPr>
            <a:spLocks noGrp="1"/>
          </p:cNvSpPr>
          <p:nvPr>
            <p:ph type="title" idx="4"/>
          </p:nvPr>
        </p:nvSpPr>
        <p:spPr/>
        <p:txBody>
          <a:bodyPr/>
          <a:lstStyle/>
          <a:p>
            <a:endParaRPr lang="es-CL"/>
          </a:p>
        </p:txBody>
      </p:sp>
      <p:sp>
        <p:nvSpPr>
          <p:cNvPr id="7" name="Subtítulo 6">
            <a:extLst>
              <a:ext uri="{FF2B5EF4-FFF2-40B4-BE49-F238E27FC236}">
                <a16:creationId xmlns:a16="http://schemas.microsoft.com/office/drawing/2014/main" id="{500006AC-AE97-32D7-D028-7A958807CC61}"/>
              </a:ext>
            </a:extLst>
          </p:cNvPr>
          <p:cNvSpPr>
            <a:spLocks noGrp="1"/>
          </p:cNvSpPr>
          <p:nvPr>
            <p:ph type="subTitle" idx="5"/>
          </p:nvPr>
        </p:nvSpPr>
        <p:spPr/>
        <p:txBody>
          <a:bodyPr/>
          <a:lstStyle/>
          <a:p>
            <a:endParaRPr lang="es-CL"/>
          </a:p>
        </p:txBody>
      </p:sp>
      <p:sp>
        <p:nvSpPr>
          <p:cNvPr id="8" name="Título 7">
            <a:extLst>
              <a:ext uri="{FF2B5EF4-FFF2-40B4-BE49-F238E27FC236}">
                <a16:creationId xmlns:a16="http://schemas.microsoft.com/office/drawing/2014/main" id="{2134D328-3C04-EE18-FE06-9F06C472F7B0}"/>
              </a:ext>
            </a:extLst>
          </p:cNvPr>
          <p:cNvSpPr>
            <a:spLocks noGrp="1"/>
          </p:cNvSpPr>
          <p:nvPr>
            <p:ph type="title" idx="6"/>
          </p:nvPr>
        </p:nvSpPr>
        <p:spPr/>
        <p:txBody>
          <a:bodyPr/>
          <a:lstStyle/>
          <a:p>
            <a:endParaRPr lang="es-CL"/>
          </a:p>
        </p:txBody>
      </p:sp>
      <p:sp>
        <p:nvSpPr>
          <p:cNvPr id="9" name="Título 8">
            <a:extLst>
              <a:ext uri="{FF2B5EF4-FFF2-40B4-BE49-F238E27FC236}">
                <a16:creationId xmlns:a16="http://schemas.microsoft.com/office/drawing/2014/main" id="{8E3BB98D-17D1-CF5D-C454-453E1AA422BF}"/>
              </a:ext>
            </a:extLst>
          </p:cNvPr>
          <p:cNvSpPr>
            <a:spLocks noGrp="1"/>
          </p:cNvSpPr>
          <p:nvPr>
            <p:ph type="title" idx="7"/>
          </p:nvPr>
        </p:nvSpPr>
        <p:spPr/>
        <p:txBody>
          <a:bodyPr/>
          <a:lstStyle/>
          <a:p>
            <a:endParaRPr lang="es-CL"/>
          </a:p>
        </p:txBody>
      </p:sp>
      <p:sp>
        <p:nvSpPr>
          <p:cNvPr id="10" name="Subtítulo 9">
            <a:extLst>
              <a:ext uri="{FF2B5EF4-FFF2-40B4-BE49-F238E27FC236}">
                <a16:creationId xmlns:a16="http://schemas.microsoft.com/office/drawing/2014/main" id="{D605ECDE-ADE5-171B-18AD-B8CAC0FDEE17}"/>
              </a:ext>
            </a:extLst>
          </p:cNvPr>
          <p:cNvSpPr>
            <a:spLocks noGrp="1"/>
          </p:cNvSpPr>
          <p:nvPr>
            <p:ph type="subTitle" idx="8"/>
          </p:nvPr>
        </p:nvSpPr>
        <p:spPr/>
        <p:txBody>
          <a:bodyPr/>
          <a:lstStyle/>
          <a:p>
            <a:endParaRPr lang="es-CL"/>
          </a:p>
        </p:txBody>
      </p:sp>
      <p:sp>
        <p:nvSpPr>
          <p:cNvPr id="11" name="Título 10">
            <a:extLst>
              <a:ext uri="{FF2B5EF4-FFF2-40B4-BE49-F238E27FC236}">
                <a16:creationId xmlns:a16="http://schemas.microsoft.com/office/drawing/2014/main" id="{87E2BA92-939E-776C-120A-2952D997D8AA}"/>
              </a:ext>
            </a:extLst>
          </p:cNvPr>
          <p:cNvSpPr>
            <a:spLocks noGrp="1"/>
          </p:cNvSpPr>
          <p:nvPr>
            <p:ph type="title" idx="9"/>
          </p:nvPr>
        </p:nvSpPr>
        <p:spPr/>
        <p:txBody>
          <a:bodyPr/>
          <a:lstStyle/>
          <a:p>
            <a:endParaRPr lang="es-CL"/>
          </a:p>
        </p:txBody>
      </p:sp>
      <p:sp>
        <p:nvSpPr>
          <p:cNvPr id="12" name="Título 11">
            <a:extLst>
              <a:ext uri="{FF2B5EF4-FFF2-40B4-BE49-F238E27FC236}">
                <a16:creationId xmlns:a16="http://schemas.microsoft.com/office/drawing/2014/main" id="{5532870A-2D39-5E83-83B8-E62B53E7980B}"/>
              </a:ext>
            </a:extLst>
          </p:cNvPr>
          <p:cNvSpPr>
            <a:spLocks noGrp="1"/>
          </p:cNvSpPr>
          <p:nvPr>
            <p:ph type="title" idx="13"/>
          </p:nvPr>
        </p:nvSpPr>
        <p:spPr/>
        <p:txBody>
          <a:bodyPr/>
          <a:lstStyle/>
          <a:p>
            <a:endParaRPr lang="es-CL"/>
          </a:p>
        </p:txBody>
      </p:sp>
      <p:sp>
        <p:nvSpPr>
          <p:cNvPr id="13" name="Subtítulo 12">
            <a:extLst>
              <a:ext uri="{FF2B5EF4-FFF2-40B4-BE49-F238E27FC236}">
                <a16:creationId xmlns:a16="http://schemas.microsoft.com/office/drawing/2014/main" id="{1ADAE956-408A-F303-B044-3A88B209518E}"/>
              </a:ext>
            </a:extLst>
          </p:cNvPr>
          <p:cNvSpPr>
            <a:spLocks noGrp="1"/>
          </p:cNvSpPr>
          <p:nvPr>
            <p:ph type="subTitle" idx="14"/>
          </p:nvPr>
        </p:nvSpPr>
        <p:spPr/>
        <p:txBody>
          <a:bodyPr/>
          <a:lstStyle/>
          <a:p>
            <a:endParaRPr lang="es-CL"/>
          </a:p>
        </p:txBody>
      </p:sp>
      <p:sp>
        <p:nvSpPr>
          <p:cNvPr id="14" name="Título 13">
            <a:extLst>
              <a:ext uri="{FF2B5EF4-FFF2-40B4-BE49-F238E27FC236}">
                <a16:creationId xmlns:a16="http://schemas.microsoft.com/office/drawing/2014/main" id="{B8A5F0B0-98C8-DF30-255F-BCB40F4D2FED}"/>
              </a:ext>
            </a:extLst>
          </p:cNvPr>
          <p:cNvSpPr>
            <a:spLocks noGrp="1"/>
          </p:cNvSpPr>
          <p:nvPr>
            <p:ph type="title" idx="15"/>
          </p:nvPr>
        </p:nvSpPr>
        <p:spPr/>
        <p:txBody>
          <a:bodyPr/>
          <a:lstStyle/>
          <a:p>
            <a:endParaRPr lang="es-CL"/>
          </a:p>
        </p:txBody>
      </p:sp>
      <p:pic>
        <p:nvPicPr>
          <p:cNvPr id="15" name="Imagen 14">
            <a:extLst>
              <a:ext uri="{FF2B5EF4-FFF2-40B4-BE49-F238E27FC236}">
                <a16:creationId xmlns:a16="http://schemas.microsoft.com/office/drawing/2014/main" id="{B0ABA084-5FD9-E08D-47D6-A77082C9B8CF}"/>
              </a:ext>
            </a:extLst>
          </p:cNvPr>
          <p:cNvPicPr>
            <a:picLocks noChangeAspect="1"/>
          </p:cNvPicPr>
          <p:nvPr/>
        </p:nvPicPr>
        <p:blipFill>
          <a:blip r:embed="rId2"/>
          <a:stretch>
            <a:fillRect/>
          </a:stretch>
        </p:blipFill>
        <p:spPr>
          <a:xfrm>
            <a:off x="1033925" y="539500"/>
            <a:ext cx="6923466" cy="3948486"/>
          </a:xfrm>
          <a:prstGeom prst="rect">
            <a:avLst/>
          </a:prstGeom>
        </p:spPr>
      </p:pic>
    </p:spTree>
    <p:extLst>
      <p:ext uri="{BB962C8B-B14F-4D97-AF65-F5344CB8AC3E}">
        <p14:creationId xmlns:p14="http://schemas.microsoft.com/office/powerpoint/2010/main" val="3430821088"/>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4600</TotalTime>
  <Words>2445</Words>
  <Application>Microsoft Office PowerPoint</Application>
  <PresentationFormat>Presentación en pantalla (16:9)</PresentationFormat>
  <Paragraphs>302</Paragraphs>
  <Slides>49</Slides>
  <Notes>35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Wingdings</vt:lpstr>
      <vt:lpstr>Catamaran</vt:lpstr>
      <vt:lpstr>Arial</vt:lpstr>
      <vt:lpstr>Cambria Math</vt:lpstr>
      <vt:lpstr>Lexend Deca</vt:lpstr>
      <vt:lpstr>MentiText</vt:lpstr>
      <vt:lpstr>Pastel Minimalist Elegant Lines Portfolio by Slidesgo</vt:lpstr>
      <vt:lpstr>Métodos cuantitavos I:  Clase 9</vt:lpstr>
      <vt:lpstr>Sintesis sesión anterior</vt:lpstr>
      <vt:lpstr>Presentación de PowerPoint</vt:lpstr>
      <vt:lpstr>Sintesis sesiónes anteriores</vt:lpstr>
      <vt:lpstr>Presentación de PowerPoint</vt:lpstr>
      <vt:lpstr>Presentación de PowerPoint</vt:lpstr>
      <vt:lpstr>Cómo armar el cuestionario?</vt:lpstr>
      <vt:lpstr>Presentación de PowerPoint</vt:lpstr>
      <vt:lpstr>Presentación de PowerPoint</vt:lpstr>
      <vt:lpstr>Según contenido</vt:lpstr>
      <vt:lpstr>Según tipo de respuesta</vt:lpstr>
      <vt:lpstr>Según tipo de respuesta</vt:lpstr>
      <vt:lpstr>Fraseo de preguntas</vt:lpstr>
      <vt:lpstr>Presentación de PowerPoint</vt:lpstr>
      <vt:lpstr>Orden y longitud del cuestionario</vt:lpstr>
      <vt:lpstr>Presentación de PowerPoint</vt:lpstr>
      <vt:lpstr>Fraseo de preguntas</vt:lpstr>
      <vt:lpstr>Presentación de PowerPoint</vt:lpstr>
      <vt:lpstr>Presentación de PowerPoint</vt:lpstr>
      <vt:lpstr>Lo que queda</vt:lpstr>
      <vt:lpstr>La construcción de Índices </vt:lpstr>
      <vt:lpstr>2.0 Ejemplo de Índice de Violencia</vt:lpstr>
      <vt:lpstr>Presentación de PowerPoint</vt:lpstr>
      <vt:lpstr>Presentación de PowerPoint</vt:lpstr>
      <vt:lpstr>Presentación de PowerPoint</vt:lpstr>
      <vt:lpstr>2.1 ¿Qué es un Índice?</vt:lpstr>
      <vt:lpstr>2.2 Etapas de construcción</vt:lpstr>
      <vt:lpstr>Presentación de PowerPoint</vt:lpstr>
      <vt:lpstr>Medida común y ponderación</vt:lpstr>
      <vt:lpstr>Formulas para generar medida común</vt:lpstr>
      <vt:lpstr>Presentación de PowerPoint</vt:lpstr>
      <vt:lpstr>¿Se entiende?</vt:lpstr>
      <vt:lpstr>A) ¿Qué tipo de variables son?  B) ¿Cómo asignaría los puntos considerando ambas preguntas? (observe dirección)</vt:lpstr>
      <vt:lpstr>Método de agregación</vt:lpstr>
      <vt:lpstr>Usos y ventajas de los Índices</vt:lpstr>
      <vt:lpstr>Línea de base</vt:lpstr>
      <vt:lpstr>Trade off: cantidad de preguntas/correcta aplicación</vt:lpstr>
      <vt:lpstr>Ejemplo :  Índice construido con datos primarios de encuesta: Índice de seguridad humana subjetiva, PNUD 2012</vt:lpstr>
      <vt:lpstr>Ejemplo 2: Índice construido con datos primarios de encuesta: Índice de seguridad humana subjetiva, PNUD 2012</vt:lpstr>
      <vt:lpstr>Ejemplo de operacionalización: “Seguridad humana subjetiva” (versión abreviada, IDH 2012)</vt:lpstr>
      <vt:lpstr>Presentación de PowerPoint</vt:lpstr>
      <vt:lpstr>Presentación de PowerPoint</vt:lpstr>
      <vt:lpstr>Presentación de PowerPoint</vt:lpstr>
      <vt:lpstr>Presentación de PowerPoint</vt:lpstr>
      <vt:lpstr>Tipos de resultados que permite mostrar</vt:lpstr>
      <vt:lpstr>Presentación de PowerPoint</vt:lpstr>
      <vt:lpstr>Presentación de PowerPoint</vt:lpstr>
      <vt:lpstr>Ejercicio en clase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Minimalist Elegant Lines Portfolio</dc:title>
  <dc:creator>sebastian</dc:creator>
  <cp:lastModifiedBy>sebastian</cp:lastModifiedBy>
  <cp:revision>51</cp:revision>
  <dcterms:modified xsi:type="dcterms:W3CDTF">2023-10-24T11:04:31Z</dcterms:modified>
</cp:coreProperties>
</file>